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3"/>
  </p:notesMasterIdLst>
  <p:sldIdLst>
    <p:sldId id="328" r:id="rId2"/>
    <p:sldId id="332" r:id="rId3"/>
    <p:sldId id="329" r:id="rId4"/>
    <p:sldId id="333" r:id="rId5"/>
    <p:sldId id="334" r:id="rId6"/>
    <p:sldId id="330" r:id="rId7"/>
    <p:sldId id="331" r:id="rId8"/>
    <p:sldId id="321" r:id="rId9"/>
    <p:sldId id="335" r:id="rId10"/>
    <p:sldId id="336" r:id="rId11"/>
    <p:sldId id="327" r:id="rId12"/>
  </p:sldIdLst>
  <p:sldSz cx="9144000" cy="6858000" type="screen4x3"/>
  <p:notesSz cx="6807200" cy="99393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936" autoAdjust="0"/>
  </p:normalViewPr>
  <p:slideViewPr>
    <p:cSldViewPr snapToGrid="0">
      <p:cViewPr varScale="1">
        <p:scale>
          <a:sx n="109" d="100"/>
          <a:sy n="109" d="100"/>
        </p:scale>
        <p:origin x="16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6" cy="498693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39" y="0"/>
            <a:ext cx="2949786" cy="498693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r">
              <a:defRPr sz="1200"/>
            </a:lvl1pPr>
          </a:lstStyle>
          <a:p>
            <a:fld id="{6D6E7747-A736-4B85-9A1F-79C61C6094C1}" type="datetimeFigureOut">
              <a:rPr lang="ko-KR" altLang="en-US" smtClean="0"/>
              <a:t>2018-07-26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9" tIns="45779" rIns="91559" bIns="45779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1" y="4783306"/>
            <a:ext cx="5445760" cy="3913615"/>
          </a:xfrm>
          <a:prstGeom prst="rect">
            <a:avLst/>
          </a:prstGeom>
        </p:spPr>
        <p:txBody>
          <a:bodyPr vert="horz" lIns="91559" tIns="45779" rIns="91559" bIns="45779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49786" cy="498692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39" y="9440647"/>
            <a:ext cx="2949786" cy="498692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r">
              <a:defRPr sz="1200"/>
            </a:lvl1pPr>
          </a:lstStyle>
          <a:p>
            <a:fld id="{3FDDF54F-D560-43E2-81C5-431FD9EA1EB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7354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E2A35-EBA9-480A-B066-91005E30FEA3}" type="datetimeFigureOut">
              <a:rPr lang="ko-KR" altLang="en-US" smtClean="0"/>
              <a:t>2018-07-26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121B9-0F1D-47E5-AE46-20D40680EB6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4042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E2A35-EBA9-480A-B066-91005E30FEA3}" type="datetimeFigureOut">
              <a:rPr lang="ko-KR" altLang="en-US" smtClean="0"/>
              <a:t>2018-07-26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121B9-0F1D-47E5-AE46-20D40680EB60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직사각형 5"/>
          <p:cNvSpPr/>
          <p:nvPr userDrawn="1"/>
        </p:nvSpPr>
        <p:spPr>
          <a:xfrm>
            <a:off x="0" y="914400"/>
            <a:ext cx="9144000" cy="5943600"/>
          </a:xfrm>
          <a:prstGeom prst="rect">
            <a:avLst/>
          </a:prstGeom>
          <a:solidFill>
            <a:schemeClr val="lt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1447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E2A35-EBA9-480A-B066-91005E30FEA3}" type="datetimeFigureOut">
              <a:rPr lang="ko-KR" altLang="en-US" smtClean="0"/>
              <a:t>2018-07-26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121B9-0F1D-47E5-AE46-20D40680EB6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8156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그림 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33"/>
          <a:stretch/>
        </p:blipFill>
        <p:spPr>
          <a:xfrm>
            <a:off x="0" y="3143250"/>
            <a:ext cx="9144000" cy="371475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19" b="5000"/>
          <a:stretch/>
        </p:blipFill>
        <p:spPr>
          <a:xfrm>
            <a:off x="0" y="491879"/>
            <a:ext cx="9144000" cy="84908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375454"/>
            <a:ext cx="7772400" cy="2387600"/>
          </a:xfrm>
        </p:spPr>
        <p:txBody>
          <a:bodyPr anchor="ctr"/>
          <a:lstStyle>
            <a:lvl1pPr algn="ctr">
              <a:defRPr sz="6000">
                <a:latin typeface="Arial Black" panose="020B0A04020102020204" pitchFamily="34" charset="0"/>
                <a:ea typeface="HY헤드라인M" panose="02030600000101010101" pitchFamily="18" charset="-127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912279"/>
            <a:ext cx="3910693" cy="1541464"/>
          </a:xfrm>
        </p:spPr>
        <p:txBody>
          <a:bodyPr anchor="ctr"/>
          <a:lstStyle>
            <a:lvl1pPr marL="0" indent="0" algn="ctr">
              <a:buNone/>
              <a:defRPr sz="2400" baseline="0">
                <a:latin typeface="Arial Black" panose="020B0A04020102020204" pitchFamily="34" charset="0"/>
                <a:ea typeface="HY헤드라인M" panose="02030600000101010101" pitchFamily="18" charset="-12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Sub- title</a:t>
            </a:r>
          </a:p>
        </p:txBody>
      </p:sp>
      <p:sp>
        <p:nvSpPr>
          <p:cNvPr id="24" name="텍스트 개체 틀 23"/>
          <p:cNvSpPr>
            <a:spLocks noGrp="1"/>
          </p:cNvSpPr>
          <p:nvPr>
            <p:ph type="body" sz="quarter" idx="12" hasCustomPrompt="1"/>
          </p:nvPr>
        </p:nvSpPr>
        <p:spPr>
          <a:xfrm>
            <a:off x="1808681" y="123030"/>
            <a:ext cx="2359705" cy="276774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0000-000-000 (</a:t>
            </a:r>
            <a:r>
              <a:rPr lang="ko-KR" altLang="en-US" dirty="0" smtClean="0"/>
              <a:t>편집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26" name="텍스트 개체 틀 25"/>
          <p:cNvSpPr>
            <a:spLocks noGrp="1"/>
          </p:cNvSpPr>
          <p:nvPr>
            <p:ph type="body" sz="quarter" idx="13" hasCustomPrompt="1"/>
          </p:nvPr>
        </p:nvSpPr>
        <p:spPr>
          <a:xfrm>
            <a:off x="5924895" y="123030"/>
            <a:ext cx="1535109" cy="2769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ko-KR" altLang="en-US" dirty="0" smtClean="0"/>
              <a:t>작성자명</a:t>
            </a:r>
            <a:r>
              <a:rPr lang="en-US" altLang="ko-KR" dirty="0" smtClean="0"/>
              <a:t>(</a:t>
            </a:r>
            <a:r>
              <a:rPr lang="ko-KR" altLang="en-US" dirty="0" smtClean="0"/>
              <a:t>편집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28" name="텍스트 개체 틀 27"/>
          <p:cNvSpPr>
            <a:spLocks noGrp="1"/>
          </p:cNvSpPr>
          <p:nvPr>
            <p:ph type="body" sz="quarter" idx="14" hasCustomPrompt="1"/>
          </p:nvPr>
        </p:nvSpPr>
        <p:spPr>
          <a:xfrm>
            <a:off x="7964259" y="123030"/>
            <a:ext cx="1053193" cy="276999"/>
          </a:xfr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 smtClean="0"/>
              <a:t>0000-00-00</a:t>
            </a:r>
            <a:endParaRPr lang="ko-KR" altLang="en-US" dirty="0"/>
          </a:p>
        </p:txBody>
      </p:sp>
      <p:sp>
        <p:nvSpPr>
          <p:cNvPr id="29" name="TextBox 28"/>
          <p:cNvSpPr txBox="1"/>
          <p:nvPr userDrawn="1"/>
        </p:nvSpPr>
        <p:spPr>
          <a:xfrm>
            <a:off x="5398300" y="98425"/>
            <a:ext cx="6656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Author</a:t>
            </a:r>
            <a:r>
              <a:rPr lang="en-US" altLang="ko-KR" sz="1000" baseline="0" dirty="0" smtClean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:</a:t>
            </a:r>
            <a:endParaRPr lang="ko-KR" altLang="en-US" sz="1000" dirty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7511142" y="98425"/>
            <a:ext cx="5777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baseline="0" dirty="0" smtClean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Date :</a:t>
            </a:r>
            <a:endParaRPr lang="ko-KR" altLang="en-US" sz="1000" dirty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 userDrawn="1"/>
        </p:nvSpPr>
        <p:spPr>
          <a:xfrm>
            <a:off x="187556" y="98424"/>
            <a:ext cx="18453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Training Material Number</a:t>
            </a:r>
            <a:r>
              <a:rPr lang="en-US" altLang="ko-KR" sz="1000" baseline="0" dirty="0" smtClean="0"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:</a:t>
            </a:r>
            <a:endParaRPr lang="ko-KR" altLang="en-US" sz="1000" dirty="0"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그림 개체 틀 32"/>
          <p:cNvSpPr>
            <a:spLocks noGrp="1"/>
          </p:cNvSpPr>
          <p:nvPr>
            <p:ph type="pic" sz="quarter" idx="15" hasCustomPrompt="1"/>
          </p:nvPr>
        </p:nvSpPr>
        <p:spPr>
          <a:xfrm>
            <a:off x="4972050" y="3910013"/>
            <a:ext cx="3486150" cy="2654300"/>
          </a:xfrm>
          <a:effectLst>
            <a:softEdge rad="127000"/>
          </a:effectLst>
        </p:spPr>
        <p:txBody>
          <a:bodyPr/>
          <a:lstStyle>
            <a:lvl1pPr>
              <a:defRPr/>
            </a:lvl1pPr>
          </a:lstStyle>
          <a:p>
            <a:r>
              <a:rPr lang="ko-KR" altLang="en-US" dirty="0" smtClean="0"/>
              <a:t>장비사진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9927730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E2A35-EBA9-480A-B066-91005E30FEA3}" type="datetimeFigureOut">
              <a:rPr lang="ko-KR" altLang="en-US" smtClean="0"/>
              <a:t>2018-07-26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121B9-0F1D-47E5-AE46-20D40680EB6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6035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02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1"/>
          <a:stretch/>
        </p:blipFill>
        <p:spPr>
          <a:xfrm>
            <a:off x="3567792" y="0"/>
            <a:ext cx="557620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3531733" cy="1078568"/>
          </a:xfrm>
        </p:spPr>
        <p:txBody>
          <a:bodyPr anchor="b">
            <a:noAutofit/>
          </a:bodyPr>
          <a:lstStyle>
            <a:lvl1pPr>
              <a:defRPr sz="2400">
                <a:latin typeface="Arial Black" panose="020B0A04020102020204" pitchFamily="34" charset="0"/>
                <a:ea typeface="HY헤드라인M" panose="02030600000101010101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997861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E2A35-EBA9-480A-B066-91005E30FEA3}" type="datetimeFigureOut">
              <a:rPr lang="ko-KR" altLang="en-US" smtClean="0"/>
              <a:t>2018-07-26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121B9-0F1D-47E5-AE46-20D40680EB60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641775" y="2788307"/>
            <a:ext cx="2739601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47C7C7"/>
                </a:gs>
                <a:gs pos="100000">
                  <a:srgbClr val="47C7C7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450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E2A35-EBA9-480A-B066-91005E30FEA3}" type="datetimeFigureOut">
              <a:rPr lang="ko-KR" altLang="en-US" smtClean="0"/>
              <a:t>2018-07-26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121B9-0F1D-47E5-AE46-20D40680EB6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2797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내용 슬라이드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8751203" y="6588641"/>
            <a:ext cx="3593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B71AA5A-E594-4AAF-8950-BB3CDD98ECF3}" type="slidenum">
              <a:rPr lang="en-US" altLang="ko-KR" sz="1050" b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pPr/>
              <a:t>‹#›</a:t>
            </a:fld>
            <a:endParaRPr lang="ko-KR" altLang="en-US" sz="105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7210214" y="6601500"/>
            <a:ext cx="15119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b="1" spc="-150" dirty="0" smtClean="0">
                <a:ln>
                  <a:solidFill>
                    <a:srgbClr val="2B9EA6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연구지원본부  장비교육자료</a:t>
            </a:r>
            <a:endParaRPr lang="ko-KR" altLang="en-US" sz="1000" b="1" spc="-150" dirty="0">
              <a:ln>
                <a:solidFill>
                  <a:srgbClr val="2B9EA6">
                    <a:alpha val="0"/>
                  </a:srgb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1450" y="193677"/>
            <a:ext cx="7886700" cy="385988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  <a:latin typeface="Arial Black" panose="020B0A04020102020204" pitchFamily="34" charset="0"/>
                <a:ea typeface="HY헤드라인M" panose="02030600000101010101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171450" y="681921"/>
            <a:ext cx="2739601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47C7C7"/>
                </a:gs>
                <a:gs pos="100000">
                  <a:srgbClr val="47C7C7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>
          <a:xfrm>
            <a:off x="508000" y="1247775"/>
            <a:ext cx="7939088" cy="50514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473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내용 슬라이드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텍스트 개체 틀 6"/>
          <p:cNvSpPr>
            <a:spLocks noGrp="1"/>
          </p:cNvSpPr>
          <p:nvPr>
            <p:ph type="body" sz="quarter" idx="10"/>
          </p:nvPr>
        </p:nvSpPr>
        <p:spPr>
          <a:xfrm>
            <a:off x="403623" y="1272989"/>
            <a:ext cx="8417648" cy="505609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74613"/>
            <a:ext cx="690781" cy="66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직선 연결선 7"/>
          <p:cNvCxnSpPr>
            <a:cxnSpLocks noChangeShapeType="1"/>
          </p:cNvCxnSpPr>
          <p:nvPr userDrawn="1"/>
        </p:nvCxnSpPr>
        <p:spPr bwMode="auto">
          <a:xfrm rot="10800000">
            <a:off x="741700" y="723704"/>
            <a:ext cx="8136000" cy="0"/>
          </a:xfrm>
          <a:prstGeom prst="line">
            <a:avLst/>
          </a:prstGeom>
          <a:noFill/>
          <a:ln w="12700" algn="ctr">
            <a:solidFill>
              <a:srgbClr val="00305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" name="그림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9"/>
          <a:stretch/>
        </p:blipFill>
        <p:spPr>
          <a:xfrm>
            <a:off x="0" y="1074056"/>
            <a:ext cx="9144000" cy="5798457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8751203" y="6588641"/>
            <a:ext cx="3593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B71AA5A-E594-4AAF-8950-BB3CDD98ECF3}" type="slidenum">
              <a:rPr lang="en-US" altLang="ko-KR" sz="1050" b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pPr/>
              <a:t>‹#›</a:t>
            </a:fld>
            <a:endParaRPr lang="ko-KR" altLang="en-US" sz="1050" b="1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7210214" y="6601500"/>
            <a:ext cx="15119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00" b="1" spc="-150" dirty="0" smtClean="0">
                <a:ln>
                  <a:solidFill>
                    <a:srgbClr val="2B9EA6">
                      <a:alpha val="0"/>
                    </a:srgb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연구지원본부  장비교육자료</a:t>
            </a:r>
            <a:endParaRPr lang="ko-KR" altLang="en-US" sz="1000" b="1" spc="-150" dirty="0">
              <a:ln>
                <a:solidFill>
                  <a:srgbClr val="2B9EA6">
                    <a:alpha val="0"/>
                  </a:srgb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984251" y="193677"/>
            <a:ext cx="7886700" cy="385988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  <a:latin typeface="Arial Black" panose="020B0A04020102020204" pitchFamily="34" charset="0"/>
                <a:ea typeface="HY헤드라인M" panose="02030600000101010101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  <p:sp>
        <p:nvSpPr>
          <p:cNvPr id="21" name="텍스트 개체 틀 2"/>
          <p:cNvSpPr>
            <a:spLocks noGrp="1"/>
          </p:cNvSpPr>
          <p:nvPr>
            <p:ph type="body" sz="quarter" idx="11"/>
          </p:nvPr>
        </p:nvSpPr>
        <p:spPr>
          <a:xfrm>
            <a:off x="508000" y="1247775"/>
            <a:ext cx="7939088" cy="50514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62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E2A35-EBA9-480A-B066-91005E30FEA3}" type="datetimeFigureOut">
              <a:rPr lang="ko-KR" altLang="en-US" smtClean="0"/>
              <a:t>2018-07-26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121B9-0F1D-47E5-AE46-20D40680EB60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71167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E2A35-EBA9-480A-B066-91005E30FEA3}" type="datetimeFigureOut">
              <a:rPr lang="ko-KR" altLang="en-US" smtClean="0"/>
              <a:t>2018-07-26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121B9-0F1D-47E5-AE46-20D40680EB6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540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E2A35-EBA9-480A-B066-91005E30FEA3}" type="datetimeFigureOut">
              <a:rPr lang="ko-KR" altLang="en-US" smtClean="0"/>
              <a:t>2018-07-26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121B9-0F1D-47E5-AE46-20D40680EB6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318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4" r:id="rId2"/>
    <p:sldLayoutId id="2147483663" r:id="rId3"/>
    <p:sldLayoutId id="2147483664" r:id="rId4"/>
    <p:sldLayoutId id="2147483665" r:id="rId5"/>
    <p:sldLayoutId id="2147483673" r:id="rId6"/>
    <p:sldLayoutId id="2147483675" r:id="rId7"/>
    <p:sldLayoutId id="2147483666" r:id="rId8"/>
    <p:sldLayoutId id="2147483667" r:id="rId9"/>
    <p:sldLayoutId id="2147483668" r:id="rId10"/>
    <p:sldLayoutId id="214748367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AFM </a:t>
            </a:r>
            <a:r>
              <a:rPr lang="en-US" altLang="ko-KR" dirty="0"/>
              <a:t>Operation</a:t>
            </a: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ko-KR" dirty="0" smtClean="0"/>
              <a:t>UMAL-1211-01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 err="1" smtClean="0"/>
              <a:t>Yeong</a:t>
            </a:r>
            <a:r>
              <a:rPr lang="en-US" altLang="ko-KR" dirty="0" smtClean="0"/>
              <a:t>-Bi Kang</a:t>
            </a:r>
            <a:endParaRPr lang="ko-KR" altLang="en-US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 smtClean="0"/>
              <a:t>2017-04-19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6" t="4786"/>
          <a:stretch/>
        </p:blipFill>
        <p:spPr>
          <a:xfrm>
            <a:off x="6324955" y="3090452"/>
            <a:ext cx="132423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32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Multimode AFM </a:t>
            </a:r>
            <a:endParaRPr lang="ko-KR" altLang="en-US" dirty="0"/>
          </a:p>
        </p:txBody>
      </p:sp>
      <p:sp>
        <p:nvSpPr>
          <p:cNvPr id="4" name="텍스트 개체 틀 1"/>
          <p:cNvSpPr>
            <a:spLocks noGrp="1"/>
          </p:cNvSpPr>
          <p:nvPr>
            <p:ph type="body" sz="quarter" idx="10"/>
          </p:nvPr>
        </p:nvSpPr>
        <p:spPr>
          <a:xfrm>
            <a:off x="508000" y="1247775"/>
            <a:ext cx="7939088" cy="5051425"/>
          </a:xfrm>
        </p:spPr>
        <p:txBody>
          <a:bodyPr>
            <a:normAutofit/>
          </a:bodyPr>
          <a:lstStyle/>
          <a:p>
            <a:pPr marL="342900" lvl="0" indent="-342900">
              <a:buFont typeface="+mj-lt"/>
              <a:buAutoNum type="arabicPeriod" startAt="11"/>
            </a:pP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Adjust Scan Parameters</a:t>
            </a:r>
          </a:p>
          <a:p>
            <a:pPr lvl="0"/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Tapping Mode: Select View/Scope Mode</a:t>
            </a:r>
          </a:p>
          <a:p>
            <a:pPr lvl="0">
              <a:buFont typeface="+mj-ea"/>
              <a:buAutoNum type="circleNumDbPlain"/>
            </a:pP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Scope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통하여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Trace, Retrace line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 서로 잘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tracking 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하고 있는지를 체크한다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pPr lvl="0">
              <a:buFont typeface="+mj-ea"/>
              <a:buAutoNum type="circleNumDbPlain"/>
            </a:pPr>
            <a:r>
              <a:rPr lang="en-US" altLang="ko-KR" sz="12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Setpoint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값을 증가시키면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Tip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surface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에서 떨어져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Trace and Retrace line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은 더 이상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tracking 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하지 않는다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pPr lvl="0">
              <a:buFont typeface="+mj-ea"/>
              <a:buAutoNum type="circleNumDbPlain"/>
            </a:pPr>
            <a:r>
              <a:rPr lang="en-US" altLang="ko-KR" sz="1200" dirty="0" err="1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Setpoint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값을 낮추면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Tip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surface 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가까이 이동하여 더 강한 힘으로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Sample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눌러 준다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lvl="0">
              <a:buFont typeface="+mj-ea"/>
              <a:buAutoNum type="circleNumDbPlain"/>
            </a:pP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Gain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값과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Scan Rate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함께 조절하여 좋은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Image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얻을 수 있다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2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lvl="0" indent="0">
              <a:buNone/>
            </a:pP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Ex) Integral gain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값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Roughness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가 큰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Sample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 때 값을 증가 시켜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error 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값을 보정 한다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(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값을 너무 올려 주면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Noise signal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 증폭 됨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.)</a:t>
            </a:r>
          </a:p>
          <a:p>
            <a:pPr lvl="0">
              <a:buFont typeface="+mj-ea"/>
              <a:buAutoNum type="circleNumDbPlain" startAt="5"/>
            </a:pP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Proportional Gain - Integral gain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값 보다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2~5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배 정도 설정한다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0" indent="0">
              <a:buNone/>
            </a:pPr>
            <a:endParaRPr lang="en-US" altLang="ko-KR" sz="800" dirty="0" smtClean="0">
              <a:latin typeface="맑은 고딕" panose="020B0503020000020004" pitchFamily="50" charset="-127"/>
            </a:endParaRPr>
          </a:p>
          <a:p>
            <a:pPr marL="342900" indent="-342900">
              <a:buFont typeface="+mj-lt"/>
              <a:buAutoNum type="arabicPeriod" startAt="12"/>
            </a:pPr>
            <a:r>
              <a:rPr lang="en-US" altLang="ko-KR" sz="1600" dirty="0">
                <a:latin typeface="맑은 고딕" panose="020B0503020000020004" pitchFamily="50" charset="-127"/>
              </a:rPr>
              <a:t>Withdraw the </a:t>
            </a:r>
            <a:r>
              <a:rPr lang="en-US" altLang="ko-KR" sz="1600" dirty="0" smtClean="0">
                <a:latin typeface="맑은 고딕" panose="020B0503020000020004" pitchFamily="50" charset="-127"/>
              </a:rPr>
              <a:t>Tip</a:t>
            </a:r>
          </a:p>
          <a:p>
            <a:r>
              <a:rPr lang="ko-KR" altLang="en-US" sz="1400" dirty="0">
                <a:latin typeface="맑은 고딕" panose="020B0503020000020004" pitchFamily="50" charset="-127"/>
              </a:rPr>
              <a:t>이미지 측정을 완료 한 후 </a:t>
            </a:r>
            <a:r>
              <a:rPr lang="en-US" altLang="ko-KR" sz="1400" dirty="0">
                <a:latin typeface="맑은 고딕" panose="020B0503020000020004" pitchFamily="50" charset="-127"/>
              </a:rPr>
              <a:t>Withdraw Icon</a:t>
            </a:r>
            <a:r>
              <a:rPr lang="ko-KR" altLang="en-US" sz="1400" dirty="0">
                <a:latin typeface="맑은 고딕" panose="020B0503020000020004" pitchFamily="50" charset="-127"/>
              </a:rPr>
              <a:t>을 </a:t>
            </a:r>
            <a:r>
              <a:rPr lang="en-US" altLang="ko-KR" sz="1400" dirty="0">
                <a:latin typeface="맑은 고딕" panose="020B0503020000020004" pitchFamily="50" charset="-127"/>
              </a:rPr>
              <a:t>Click </a:t>
            </a:r>
            <a:r>
              <a:rPr lang="ko-KR" altLang="en-US" sz="1400" dirty="0">
                <a:latin typeface="맑은 고딕" panose="020B0503020000020004" pitchFamily="50" charset="-127"/>
              </a:rPr>
              <a:t>하면 </a:t>
            </a:r>
            <a:r>
              <a:rPr lang="en-US" altLang="ko-KR" sz="1400" dirty="0">
                <a:latin typeface="맑은 고딕" panose="020B0503020000020004" pitchFamily="50" charset="-127"/>
              </a:rPr>
              <a:t>Scan</a:t>
            </a:r>
            <a:r>
              <a:rPr lang="ko-KR" altLang="en-US" sz="1400" dirty="0">
                <a:latin typeface="맑은 고딕" panose="020B0503020000020004" pitchFamily="50" charset="-127"/>
              </a:rPr>
              <a:t>을 멈추고 </a:t>
            </a:r>
            <a:r>
              <a:rPr lang="en-US" altLang="ko-KR" sz="1400" dirty="0">
                <a:latin typeface="맑은 고딕" panose="020B0503020000020004" pitchFamily="50" charset="-127"/>
              </a:rPr>
              <a:t>cantilever</a:t>
            </a:r>
            <a:r>
              <a:rPr lang="ko-KR" altLang="en-US" sz="1400" dirty="0" smtClean="0">
                <a:latin typeface="맑은 고딕" panose="020B0503020000020004" pitchFamily="50" charset="-127"/>
              </a:rPr>
              <a:t>가 </a:t>
            </a:r>
            <a:r>
              <a:rPr lang="en-US" altLang="ko-KR" sz="1400" dirty="0" smtClean="0">
                <a:latin typeface="맑은 고딕" panose="020B0503020000020004" pitchFamily="50" charset="-127"/>
              </a:rPr>
              <a:t>sample </a:t>
            </a:r>
            <a:r>
              <a:rPr lang="en-US" altLang="ko-KR" sz="1400" dirty="0">
                <a:latin typeface="맑은 고딕" panose="020B0503020000020004" pitchFamily="50" charset="-127"/>
              </a:rPr>
              <a:t>surface</a:t>
            </a:r>
            <a:r>
              <a:rPr lang="ko-KR" altLang="en-US" sz="1400" dirty="0">
                <a:latin typeface="맑은 고딕" panose="020B0503020000020004" pitchFamily="50" charset="-127"/>
              </a:rPr>
              <a:t>에서 떨어진다</a:t>
            </a:r>
            <a:r>
              <a:rPr lang="en-US" altLang="ko-KR" sz="1400" dirty="0" smtClean="0">
                <a:latin typeface="맑은 고딕" panose="020B0503020000020004" pitchFamily="50" charset="-127"/>
              </a:rPr>
              <a:t>.</a:t>
            </a:r>
          </a:p>
          <a:p>
            <a:endParaRPr lang="en-US" altLang="ko-KR" sz="1400" dirty="0">
              <a:latin typeface="맑은 고딕" panose="020B0503020000020004" pitchFamily="50" charset="-127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ko-KR" altLang="en-US" sz="1400" dirty="0">
                <a:latin typeface="맑은 고딕" panose="020B0503020000020004" pitchFamily="50" charset="-127"/>
              </a:rPr>
              <a:t>다음 사용자를 위해 </a:t>
            </a:r>
            <a:r>
              <a:rPr lang="en-US" altLang="ko-KR" sz="1400" dirty="0">
                <a:latin typeface="맑은 고딕" panose="020B0503020000020004" pitchFamily="50" charset="-127"/>
              </a:rPr>
              <a:t>Base </a:t>
            </a:r>
            <a:r>
              <a:rPr lang="ko-KR" altLang="en-US" sz="1400" dirty="0">
                <a:latin typeface="맑은 고딕" panose="020B0503020000020004" pitchFamily="50" charset="-127"/>
              </a:rPr>
              <a:t>위 오른쪽 </a:t>
            </a:r>
            <a:r>
              <a:rPr lang="en-US" altLang="ko-KR" sz="1400" dirty="0">
                <a:latin typeface="맑은 고딕" panose="020B0503020000020004" pitchFamily="50" charset="-127"/>
              </a:rPr>
              <a:t>Switch</a:t>
            </a:r>
            <a:r>
              <a:rPr lang="ko-KR" altLang="en-US" sz="1400" dirty="0">
                <a:latin typeface="맑은 고딕" panose="020B0503020000020004" pitchFamily="50" charset="-127"/>
              </a:rPr>
              <a:t>를 이용하여 </a:t>
            </a:r>
            <a:r>
              <a:rPr lang="en-US" altLang="ko-KR" sz="1400" dirty="0">
                <a:latin typeface="맑은 고딕" panose="020B0503020000020004" pitchFamily="50" charset="-127"/>
              </a:rPr>
              <a:t>cantilever</a:t>
            </a:r>
            <a:r>
              <a:rPr lang="ko-KR" altLang="en-US" sz="1400" dirty="0">
                <a:latin typeface="맑은 고딕" panose="020B0503020000020004" pitchFamily="50" charset="-127"/>
              </a:rPr>
              <a:t>가 </a:t>
            </a:r>
            <a:r>
              <a:rPr lang="en-US" altLang="ko-KR" sz="1400" dirty="0">
                <a:latin typeface="맑은 고딕" panose="020B0503020000020004" pitchFamily="50" charset="-127"/>
              </a:rPr>
              <a:t>sample surface</a:t>
            </a:r>
            <a:r>
              <a:rPr lang="ko-KR" altLang="en-US" sz="1400" dirty="0" smtClean="0">
                <a:latin typeface="맑은 고딕" panose="020B0503020000020004" pitchFamily="50" charset="-127"/>
              </a:rPr>
              <a:t>에서 충분히 </a:t>
            </a:r>
            <a:r>
              <a:rPr lang="ko-KR" altLang="en-US" sz="1400" dirty="0">
                <a:latin typeface="맑은 고딕" panose="020B0503020000020004" pitchFamily="50" charset="-127"/>
              </a:rPr>
              <a:t>떨어지도록 한다</a:t>
            </a:r>
            <a:r>
              <a:rPr lang="en-US" altLang="ko-KR" sz="1400" dirty="0">
                <a:latin typeface="맑은 고딕" panose="020B0503020000020004" pitchFamily="50" charset="-127"/>
              </a:rPr>
              <a:t>.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930" y="4688613"/>
            <a:ext cx="36288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0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1187450" y="2632075"/>
            <a:ext cx="6913563" cy="2092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+mn-lt"/>
              <a:ea typeface="+mn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b="1" dirty="0">
                <a:latin typeface="+mn-ea"/>
                <a:ea typeface="+mn-ea"/>
              </a:rPr>
              <a:t>감사합니다</a:t>
            </a:r>
            <a:r>
              <a:rPr kumimoji="0" lang="en-US" altLang="ko-KR" sz="4000" b="1" dirty="0">
                <a:latin typeface="+mn-ea"/>
                <a:ea typeface="+mn-ea"/>
              </a:rPr>
              <a:t>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b="1" dirty="0">
              <a:latin typeface="+mn-lt"/>
              <a:ea typeface="+mn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dirty="0">
                <a:latin typeface="+mn-lt"/>
                <a:ea typeface="+mn-ea"/>
              </a:rPr>
              <a:t>문의 사항 </a:t>
            </a:r>
            <a:r>
              <a:rPr kumimoji="0" lang="en-US" altLang="ko-KR" dirty="0">
                <a:latin typeface="+mn-lt"/>
                <a:ea typeface="+mn-ea"/>
              </a:rPr>
              <a:t>: UCRF </a:t>
            </a:r>
            <a:r>
              <a:rPr kumimoji="0" lang="ko-KR" altLang="en-US" dirty="0" err="1">
                <a:latin typeface="+mn-lt"/>
                <a:ea typeface="+mn-ea"/>
              </a:rPr>
              <a:t>강영비</a:t>
            </a:r>
            <a:r>
              <a:rPr kumimoji="0" lang="ko-KR" altLang="en-US" dirty="0">
                <a:latin typeface="+mn-lt"/>
                <a:ea typeface="+mn-ea"/>
              </a:rPr>
              <a:t> </a:t>
            </a:r>
            <a:endParaRPr kumimoji="0" lang="en-US" altLang="ko-KR" dirty="0">
              <a:latin typeface="+mn-lt"/>
              <a:ea typeface="+mn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>
              <a:latin typeface="+mn-lt"/>
              <a:ea typeface="+mn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dirty="0">
                <a:latin typeface="+mn-lt"/>
                <a:ea typeface="+mn-ea"/>
              </a:rPr>
              <a:t>(ybkang@unist.ac.kr / 052-217-4168) </a:t>
            </a:r>
            <a:endParaRPr kumimoji="0" lang="ko-KR" altLang="en-US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22993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Multimode AFM </a:t>
            </a:r>
            <a:endParaRPr lang="en-US" altLang="ko-KR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Multimode Turn On &amp; Off</a:t>
            </a:r>
          </a:p>
          <a:p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장비 사용시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PC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먼저 켠 후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Window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가 열리면 </a:t>
            </a:r>
            <a:r>
              <a:rPr lang="en-US" altLang="ko-KR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NanoscopeV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controller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켠다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8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Window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바탕화면에서 </a:t>
            </a:r>
            <a:r>
              <a:rPr lang="en-US" altLang="ko-KR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Nanoscope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software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아이콘을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Click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한다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endParaRPr lang="en-US" altLang="ko-KR" sz="8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장비 사용이 끝나면 역순으로 </a:t>
            </a:r>
            <a:r>
              <a:rPr lang="en-US" altLang="ko-KR" sz="1400" b="1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Nanoscope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software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닫은 후 를 끈 후 </a:t>
            </a:r>
            <a:r>
              <a:rPr lang="en-US" altLang="ko-KR" sz="1400" b="1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NanoscopeV</a:t>
            </a:r>
            <a:r>
              <a:rPr lang="en-US" altLang="ko-KR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controller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</a:t>
            </a: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끄고 </a:t>
            </a:r>
            <a:r>
              <a:rPr lang="en-US" altLang="ko-KR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PC</a:t>
            </a: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를 끈다</a:t>
            </a:r>
            <a:r>
              <a:rPr lang="en-US" altLang="ko-KR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endParaRPr lang="en-US" altLang="ko-KR" sz="8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Select the 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Microscope</a:t>
            </a:r>
            <a:endParaRPr lang="en-US" altLang="ko-KR" sz="8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옆의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그림과 같이 안에서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Select Experiment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창이 열리면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원하는</a:t>
            </a:r>
            <a:endParaRPr lang="en-US" altLang="ko-KR" sz="14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Mode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를 선택한다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0" indent="0">
              <a:buNone/>
            </a:pPr>
            <a:endParaRPr lang="en-US" altLang="ko-KR" sz="14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Sample Preparation</a:t>
            </a:r>
          </a:p>
          <a:p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측정하고자 하는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Sample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을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Metal disk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위에 양면 테이프를 </a:t>
            </a:r>
            <a:endParaRPr lang="en-US" altLang="ko-KR" sz="14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indent="0">
              <a:buNone/>
            </a:pP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이용해 붙인다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Scanner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위에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Sample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을 붙인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Metal disk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올려 놓는다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endParaRPr lang="en-US" altLang="ko-KR" sz="14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고정 전 </a:t>
            </a:r>
            <a:r>
              <a:rPr lang="en-US" altLang="ko-KR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Sample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에 </a:t>
            </a: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묻어 있는 </a:t>
            </a: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먼지 등을 제거한다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rcRect t="2" b="20752"/>
          <a:stretch/>
        </p:blipFill>
        <p:spPr>
          <a:xfrm>
            <a:off x="6079617" y="1780193"/>
            <a:ext cx="627555" cy="57626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776" y="3036700"/>
            <a:ext cx="2880000" cy="32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8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Multimode AFM </a:t>
            </a:r>
            <a:endParaRPr lang="en-US" altLang="ko-KR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Cantilever &amp; Head 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Preparation</a:t>
            </a:r>
          </a:p>
          <a:p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Probe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Tweezers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사용해 아래와 같이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cantilever holder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에 삽입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한다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sz="14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sz="14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sz="14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sz="14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sz="14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sz="14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sz="14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1400" dirty="0">
                <a:latin typeface="맑은 고딕" panose="020B0503020000020004" pitchFamily="50" charset="-127"/>
              </a:rPr>
              <a:t>Probe</a:t>
            </a:r>
            <a:r>
              <a:rPr lang="ko-KR" altLang="en-US" sz="1400" dirty="0">
                <a:latin typeface="맑은 고딕" panose="020B0503020000020004" pitchFamily="50" charset="-127"/>
              </a:rPr>
              <a:t>를 삽입한 </a:t>
            </a:r>
            <a:r>
              <a:rPr lang="en-US" altLang="ko-KR" sz="1400" dirty="0">
                <a:latin typeface="맑은 고딕" panose="020B0503020000020004" pitchFamily="50" charset="-127"/>
              </a:rPr>
              <a:t>Holder</a:t>
            </a:r>
            <a:r>
              <a:rPr lang="ko-KR" altLang="en-US" sz="1400" dirty="0">
                <a:latin typeface="맑은 고딕" panose="020B0503020000020004" pitchFamily="50" charset="-127"/>
              </a:rPr>
              <a:t>를 </a:t>
            </a:r>
            <a:r>
              <a:rPr lang="ko-KR" altLang="en-US" sz="1400" dirty="0" smtClean="0">
                <a:latin typeface="맑은 고딕" panose="020B0503020000020004" pitchFamily="50" charset="-127"/>
              </a:rPr>
              <a:t>위와 </a:t>
            </a:r>
            <a:r>
              <a:rPr lang="ko-KR" altLang="en-US" sz="1400" dirty="0">
                <a:latin typeface="맑은 고딕" panose="020B0503020000020004" pitchFamily="50" charset="-127"/>
              </a:rPr>
              <a:t>같이 </a:t>
            </a:r>
            <a:r>
              <a:rPr lang="en-US" altLang="ko-KR" sz="1400" dirty="0">
                <a:latin typeface="맑은 고딕" panose="020B0503020000020004" pitchFamily="50" charset="-127"/>
              </a:rPr>
              <a:t>Multimode Head </a:t>
            </a:r>
            <a:r>
              <a:rPr lang="ko-KR" altLang="en-US" sz="1400" dirty="0">
                <a:latin typeface="맑은 고딕" panose="020B0503020000020004" pitchFamily="50" charset="-127"/>
              </a:rPr>
              <a:t>안에 삽입한 후 </a:t>
            </a:r>
            <a:r>
              <a:rPr lang="en-US" altLang="ko-KR" sz="1400" dirty="0">
                <a:latin typeface="맑은 고딕" panose="020B0503020000020004" pitchFamily="50" charset="-127"/>
              </a:rPr>
              <a:t>Head </a:t>
            </a:r>
            <a:r>
              <a:rPr lang="ko-KR" altLang="en-US" sz="1400" dirty="0">
                <a:latin typeface="맑은 고딕" panose="020B0503020000020004" pitchFamily="50" charset="-127"/>
              </a:rPr>
              <a:t>뒤 </a:t>
            </a:r>
            <a:r>
              <a:rPr lang="ko-KR" altLang="en-US" sz="1400" dirty="0" err="1">
                <a:latin typeface="맑은 고딕" panose="020B0503020000020004" pitchFamily="50" charset="-127"/>
              </a:rPr>
              <a:t>노브를</a:t>
            </a:r>
            <a:r>
              <a:rPr lang="ko-KR" altLang="en-US" sz="1400" dirty="0">
                <a:latin typeface="맑은 고딕" panose="020B0503020000020004" pitchFamily="50" charset="-127"/>
              </a:rPr>
              <a:t> 이용해서 </a:t>
            </a:r>
            <a:r>
              <a:rPr lang="en-US" altLang="ko-KR" sz="1400" dirty="0">
                <a:latin typeface="맑은 고딕" panose="020B0503020000020004" pitchFamily="50" charset="-127"/>
              </a:rPr>
              <a:t>Holder</a:t>
            </a:r>
            <a:r>
              <a:rPr lang="ko-KR" altLang="en-US" sz="1400" dirty="0">
                <a:latin typeface="맑은 고딕" panose="020B0503020000020004" pitchFamily="50" charset="-127"/>
              </a:rPr>
              <a:t>를 </a:t>
            </a:r>
            <a:r>
              <a:rPr lang="en-US" altLang="ko-KR" sz="1400" dirty="0">
                <a:latin typeface="맑은 고딕" panose="020B0503020000020004" pitchFamily="50" charset="-127"/>
              </a:rPr>
              <a:t>Head</a:t>
            </a:r>
            <a:r>
              <a:rPr lang="ko-KR" altLang="en-US" sz="1400" dirty="0">
                <a:latin typeface="맑은 고딕" panose="020B0503020000020004" pitchFamily="50" charset="-127"/>
              </a:rPr>
              <a:t>안에 고정 시킨다</a:t>
            </a:r>
            <a:r>
              <a:rPr lang="en-US" altLang="ko-KR" sz="1400" dirty="0">
                <a:latin typeface="맑은 고딕" panose="020B0503020000020004" pitchFamily="50" charset="-127"/>
              </a:rPr>
              <a:t>.</a:t>
            </a:r>
            <a:endParaRPr lang="ko-KR" altLang="en-US" sz="1400" dirty="0">
              <a:latin typeface="맑은 고딕" panose="020B0503020000020004" pitchFamily="50" charset="-127"/>
            </a:endParaRPr>
          </a:p>
          <a:p>
            <a:endParaRPr lang="ko-KR" altLang="en-US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2082538"/>
            <a:ext cx="3600000" cy="339051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088" y="2672897"/>
            <a:ext cx="41910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0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Multimode AFM </a:t>
            </a:r>
            <a:endParaRPr lang="en-US" altLang="ko-KR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en-US" altLang="ko-KR" sz="1600" dirty="0">
                <a:latin typeface="맑은 고딕" panose="020B0503020000020004" pitchFamily="50" charset="-127"/>
              </a:rPr>
              <a:t>Laser alignment &amp; Adjust Photo </a:t>
            </a:r>
            <a:r>
              <a:rPr lang="en-US" altLang="ko-KR" sz="1600" dirty="0" smtClean="0">
                <a:latin typeface="맑은 고딕" panose="020B0503020000020004" pitchFamily="50" charset="-127"/>
              </a:rPr>
              <a:t>Detector</a:t>
            </a:r>
          </a:p>
          <a:p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Head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양 사이드에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Spring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을 제거하고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Head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들어 올린 후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Laser alignment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위해 아래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하얀 종이를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사용한다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en-US" altLang="ko-KR" sz="14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종이에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비친 레이저를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X axis, Y axis </a:t>
            </a:r>
            <a:r>
              <a:rPr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노브를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이용하여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다음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방법과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같이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cantilever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의 끝에 정렬하고 모든 작업이 완료되면 다시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Spring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을 장착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한다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sz="14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sz="14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sz="14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sz="14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sz="14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altLang="ko-KR" sz="1400" dirty="0">
                <a:latin typeface="맑은 고딕" panose="020B0503020000020004" pitchFamily="50" charset="-127"/>
              </a:rPr>
              <a:t>Laser Alignment</a:t>
            </a:r>
            <a:r>
              <a:rPr lang="ko-KR" altLang="en-US" sz="1400" dirty="0">
                <a:latin typeface="맑은 고딕" panose="020B0503020000020004" pitchFamily="50" charset="-127"/>
              </a:rPr>
              <a:t>시 </a:t>
            </a:r>
            <a:r>
              <a:rPr lang="en-US" altLang="ko-KR" sz="1400" dirty="0" smtClean="0">
                <a:latin typeface="맑은 고딕" panose="020B0503020000020004" pitchFamily="50" charset="-127"/>
              </a:rPr>
              <a:t>Multimode </a:t>
            </a:r>
            <a:r>
              <a:rPr lang="en-US" altLang="ko-KR" sz="1400" dirty="0">
                <a:latin typeface="맑은 고딕" panose="020B0503020000020004" pitchFamily="50" charset="-127"/>
              </a:rPr>
              <a:t>Base</a:t>
            </a:r>
            <a:r>
              <a:rPr lang="ko-KR" altLang="en-US" sz="1400" dirty="0">
                <a:latin typeface="맑은 고딕" panose="020B0503020000020004" pitchFamily="50" charset="-127"/>
              </a:rPr>
              <a:t>위에 </a:t>
            </a:r>
            <a:r>
              <a:rPr lang="en-US" altLang="ko-KR" sz="1400" dirty="0">
                <a:latin typeface="맑은 고딕" panose="020B0503020000020004" pitchFamily="50" charset="-127"/>
              </a:rPr>
              <a:t>Mode </a:t>
            </a:r>
            <a:r>
              <a:rPr lang="ko-KR" altLang="en-US" sz="1400" dirty="0">
                <a:latin typeface="맑은 고딕" panose="020B0503020000020004" pitchFamily="50" charset="-127"/>
              </a:rPr>
              <a:t>스위치 위치는 항상 </a:t>
            </a:r>
            <a:r>
              <a:rPr lang="en-US" altLang="ko-KR" sz="1400" dirty="0">
                <a:latin typeface="맑은 고딕" panose="020B0503020000020004" pitchFamily="50" charset="-127"/>
              </a:rPr>
              <a:t>Contact Mode</a:t>
            </a:r>
            <a:r>
              <a:rPr lang="ko-KR" altLang="en-US" sz="1400" dirty="0">
                <a:latin typeface="맑은 고딕" panose="020B0503020000020004" pitchFamily="50" charset="-127"/>
              </a:rPr>
              <a:t>에서 한다</a:t>
            </a:r>
            <a:r>
              <a:rPr lang="en-US" altLang="ko-KR" sz="1400" dirty="0">
                <a:latin typeface="맑은 고딕" panose="020B0503020000020004" pitchFamily="50" charset="-127"/>
              </a:rPr>
              <a:t>.</a:t>
            </a:r>
            <a:endParaRPr lang="en-US" altLang="ko-KR" sz="14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en-US" altLang="ko-KR" sz="14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>
              <a:buFont typeface="+mj-ea"/>
              <a:buAutoNum type="circleNumDbPlain"/>
            </a:pPr>
            <a:endParaRPr lang="en-US" altLang="ko-KR" sz="1600" dirty="0">
              <a:latin typeface="맑은 고딕" panose="020B0503020000020004" pitchFamily="50" charset="-127"/>
            </a:endParaRPr>
          </a:p>
          <a:p>
            <a:endParaRPr lang="en-US" altLang="ko-KR" sz="1600" dirty="0" smtClean="0">
              <a:latin typeface="맑은 고딕" panose="020B0503020000020004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2872376"/>
            <a:ext cx="5086350" cy="282892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638" y="3066553"/>
            <a:ext cx="3600000" cy="2440569"/>
          </a:xfrm>
          <a:prstGeom prst="rect">
            <a:avLst/>
          </a:prstGeom>
        </p:spPr>
      </p:pic>
      <p:pic>
        <p:nvPicPr>
          <p:cNvPr id="8" name="그림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" t="14067" r="10166" b="15108"/>
          <a:stretch/>
        </p:blipFill>
        <p:spPr>
          <a:xfrm>
            <a:off x="4825681" y="4836857"/>
            <a:ext cx="1734531" cy="961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866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Multimode AFM </a:t>
            </a:r>
            <a:endParaRPr lang="en-US" altLang="ko-KR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>
              <a:buFont typeface="Wingdings" panose="05000000000000000000" pitchFamily="2" charset="2"/>
              <a:buChar char="v"/>
            </a:pP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Tapping Probe</a:t>
            </a:r>
            <a:r>
              <a:rPr lang="ko-KR" altLang="en-US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이용한 </a:t>
            </a: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Laser </a:t>
            </a:r>
            <a:r>
              <a:rPr lang="en-US" altLang="ko-KR" sz="16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alignment</a:t>
            </a:r>
          </a:p>
          <a:p>
            <a:pPr lvl="0">
              <a:buFont typeface="Wingdings" panose="05000000000000000000" pitchFamily="2" charset="2"/>
              <a:buChar char="v"/>
            </a:pPr>
            <a:endParaRPr lang="en-US" altLang="ko-KR" sz="8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Scanner Cable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팽팽하게 당기지 않고 떨어지지 않게 위로 </a:t>
            </a:r>
            <a:r>
              <a:rPr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조심히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들어 레이저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Spot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을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확인한다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X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축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knob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우측으로 살짝 돌려서 레이저가 살짝 가려지게 만들어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준다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Y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축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knob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위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아래방향으로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(2~3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바퀴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돌려서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Cantilever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가 지나가는 그림자를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찾는다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X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축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knob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좌측으로 돌려 레이저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Spot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 다 보일 때까지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돌려준다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514350" indent="-514350">
              <a:buFont typeface="+mj-ea"/>
              <a:buAutoNum type="circleNumDbPlain"/>
            </a:pP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X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축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knob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우측으로 살짝 돌려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Cantilever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끝이 레이저 안으로 들어가면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laser Align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이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끝난다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000" y="3309277"/>
            <a:ext cx="5400000" cy="354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1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Multimode AFM </a:t>
            </a:r>
            <a:endParaRPr lang="en-US" altLang="ko-KR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altLang="ko-KR" sz="16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Adjust Photo </a:t>
            </a:r>
            <a:r>
              <a:rPr lang="en-US" altLang="ko-KR" sz="16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Detector</a:t>
            </a:r>
          </a:p>
          <a:p>
            <a:pPr>
              <a:buFont typeface="Wingdings" panose="05000000000000000000" pitchFamily="2" charset="2"/>
              <a:buChar char="v"/>
            </a:pPr>
            <a:endParaRPr lang="en-US" altLang="ko-KR" sz="8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1400" dirty="0">
                <a:latin typeface="맑은 고딕" panose="020B0503020000020004" pitchFamily="50" charset="-127"/>
              </a:rPr>
              <a:t>Cantilever</a:t>
            </a:r>
            <a:r>
              <a:rPr lang="ko-KR" altLang="en-US" sz="1400" dirty="0">
                <a:latin typeface="맑은 고딕" panose="020B0503020000020004" pitchFamily="50" charset="-127"/>
              </a:rPr>
              <a:t>의 끝에 </a:t>
            </a:r>
            <a:r>
              <a:rPr lang="en-US" altLang="ko-KR" sz="1400" dirty="0">
                <a:latin typeface="맑은 고딕" panose="020B0503020000020004" pitchFamily="50" charset="-127"/>
              </a:rPr>
              <a:t>Alignment</a:t>
            </a:r>
            <a:r>
              <a:rPr lang="ko-KR" altLang="en-US" sz="1400" dirty="0">
                <a:latin typeface="맑은 고딕" panose="020B0503020000020004" pitchFamily="50" charset="-127"/>
              </a:rPr>
              <a:t>가 끝나면</a:t>
            </a:r>
            <a:r>
              <a:rPr lang="en-US" altLang="ko-KR" sz="1400" dirty="0">
                <a:latin typeface="맑은 고딕" panose="020B0503020000020004" pitchFamily="50" charset="-127"/>
              </a:rPr>
              <a:t>, Detector Alignment</a:t>
            </a:r>
            <a:r>
              <a:rPr lang="ko-KR" altLang="en-US" sz="1400" dirty="0">
                <a:latin typeface="맑은 고딕" panose="020B0503020000020004" pitchFamily="50" charset="-127"/>
              </a:rPr>
              <a:t>가 </a:t>
            </a:r>
            <a:r>
              <a:rPr lang="ko-KR" altLang="en-US" sz="1400" dirty="0" smtClean="0">
                <a:latin typeface="맑은 고딕" panose="020B0503020000020004" pitchFamily="50" charset="-127"/>
              </a:rPr>
              <a:t>필요하다</a:t>
            </a:r>
            <a:r>
              <a:rPr lang="en-US" altLang="ko-KR" sz="1400" dirty="0" smtClean="0">
                <a:latin typeface="맑은 고딕" panose="020B0503020000020004" pitchFamily="50" charset="-127"/>
              </a:rPr>
              <a:t>.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ko-KR" sz="1200" dirty="0">
                <a:latin typeface="맑은 고딕" panose="020B0503020000020004" pitchFamily="50" charset="-127"/>
              </a:rPr>
              <a:t>A-B signal </a:t>
            </a:r>
            <a:r>
              <a:rPr lang="ko-KR" altLang="en-US" sz="1200" dirty="0" err="1">
                <a:latin typeface="맑은 고딕" panose="020B0503020000020004" pitchFamily="50" charset="-127"/>
              </a:rPr>
              <a:t>노브를</a:t>
            </a:r>
            <a:r>
              <a:rPr lang="ko-KR" altLang="en-US" sz="1200" dirty="0">
                <a:latin typeface="맑은 고딕" panose="020B0503020000020004" pitchFamily="50" charset="-127"/>
              </a:rPr>
              <a:t> 조절하여 위와 같이 </a:t>
            </a:r>
            <a:r>
              <a:rPr lang="en-US" altLang="ko-KR" sz="1200" dirty="0">
                <a:latin typeface="맑은 고딕" panose="020B0503020000020004" pitchFamily="50" charset="-127"/>
              </a:rPr>
              <a:t>Vertical </a:t>
            </a:r>
            <a:r>
              <a:rPr lang="ko-KR" altLang="en-US" sz="1200" dirty="0">
                <a:latin typeface="맑은 고딕" panose="020B0503020000020004" pitchFamily="50" charset="-127"/>
              </a:rPr>
              <a:t>값을 </a:t>
            </a:r>
            <a:r>
              <a:rPr lang="en-US" altLang="ko-KR" sz="1200" dirty="0">
                <a:latin typeface="맑은 고딕" panose="020B0503020000020004" pitchFamily="50" charset="-127"/>
              </a:rPr>
              <a:t>0.1 </a:t>
            </a:r>
            <a:r>
              <a:rPr lang="ko-KR" altLang="en-US" sz="1200" dirty="0">
                <a:latin typeface="맑은 고딕" panose="020B0503020000020004" pitchFamily="50" charset="-127"/>
              </a:rPr>
              <a:t>이하로 맞춘다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.</a:t>
            </a:r>
          </a:p>
          <a:p>
            <a:pPr marL="342900" indent="-342900">
              <a:buFont typeface="+mj-ea"/>
              <a:buAutoNum type="circleNumDbPlain"/>
            </a:pPr>
            <a:r>
              <a:rPr lang="en-US" altLang="ko-KR" sz="1200" dirty="0">
                <a:latin typeface="맑은 고딕" panose="020B0503020000020004" pitchFamily="50" charset="-127"/>
              </a:rPr>
              <a:t>C-D signal </a:t>
            </a:r>
            <a:r>
              <a:rPr lang="ko-KR" altLang="en-US" sz="1200" dirty="0" err="1">
                <a:latin typeface="맑은 고딕" panose="020B0503020000020004" pitchFamily="50" charset="-127"/>
              </a:rPr>
              <a:t>노브를</a:t>
            </a:r>
            <a:r>
              <a:rPr lang="ko-KR" altLang="en-US" sz="1200" dirty="0">
                <a:latin typeface="맑은 고딕" panose="020B0503020000020004" pitchFamily="50" charset="-127"/>
              </a:rPr>
              <a:t> 조절하여 위와 같이 </a:t>
            </a:r>
            <a:r>
              <a:rPr lang="en-US" altLang="ko-KR" sz="1200" dirty="0">
                <a:latin typeface="맑은 고딕" panose="020B0503020000020004" pitchFamily="50" charset="-127"/>
              </a:rPr>
              <a:t>Horizontal </a:t>
            </a:r>
            <a:r>
              <a:rPr lang="ko-KR" altLang="en-US" sz="1200" dirty="0">
                <a:latin typeface="맑은 고딕" panose="020B0503020000020004" pitchFamily="50" charset="-127"/>
              </a:rPr>
              <a:t>값을 </a:t>
            </a:r>
            <a:r>
              <a:rPr lang="en-US" altLang="ko-KR" sz="1200" dirty="0">
                <a:latin typeface="맑은 고딕" panose="020B0503020000020004" pitchFamily="50" charset="-127"/>
              </a:rPr>
              <a:t>0.1 </a:t>
            </a:r>
            <a:r>
              <a:rPr lang="ko-KR" altLang="en-US" sz="1200" dirty="0">
                <a:latin typeface="맑은 고딕" panose="020B0503020000020004" pitchFamily="50" charset="-127"/>
              </a:rPr>
              <a:t>이하로 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맞춘다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.</a:t>
            </a:r>
          </a:p>
          <a:p>
            <a:pPr marL="342900" indent="-342900">
              <a:buFont typeface="+mj-ea"/>
              <a:buAutoNum type="circleNumDbPlain"/>
            </a:pPr>
            <a:r>
              <a:rPr lang="ko-KR" altLang="en-US" sz="1200" dirty="0">
                <a:latin typeface="맑은 고딕" panose="020B0503020000020004" pitchFamily="50" charset="-127"/>
              </a:rPr>
              <a:t>위 두 값을 맞추면 </a:t>
            </a:r>
            <a:r>
              <a:rPr lang="en-US" altLang="ko-KR" sz="1200" dirty="0">
                <a:latin typeface="맑은 고딕" panose="020B0503020000020004" pitchFamily="50" charset="-127"/>
              </a:rPr>
              <a:t>Laser</a:t>
            </a:r>
            <a:r>
              <a:rPr lang="ko-KR" altLang="en-US" sz="1200" dirty="0">
                <a:latin typeface="맑은 고딕" panose="020B0503020000020004" pitchFamily="50" charset="-127"/>
              </a:rPr>
              <a:t>가 </a:t>
            </a:r>
            <a:r>
              <a:rPr lang="en-US" altLang="ko-KR" sz="1200" dirty="0">
                <a:latin typeface="맑은 고딕" panose="020B0503020000020004" pitchFamily="50" charset="-127"/>
              </a:rPr>
              <a:t>Photo detector</a:t>
            </a:r>
            <a:r>
              <a:rPr lang="ko-KR" altLang="en-US" sz="1200" dirty="0">
                <a:latin typeface="맑은 고딕" panose="020B0503020000020004" pitchFamily="50" charset="-127"/>
              </a:rPr>
              <a:t>에 중심에 오게 된다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.</a:t>
            </a:r>
          </a:p>
          <a:p>
            <a:pPr marL="342900" indent="-342900">
              <a:buFont typeface="+mj-ea"/>
              <a:buAutoNum type="circleNumDbPlain"/>
            </a:pPr>
            <a:endParaRPr lang="en-US" altLang="ko-KR" sz="1200" dirty="0" smtClean="0">
              <a:latin typeface="맑은 고딕" panose="020B0503020000020004" pitchFamily="50" charset="-127"/>
            </a:endParaRPr>
          </a:p>
          <a:p>
            <a:pPr marL="0" indent="0">
              <a:buNone/>
            </a:pPr>
            <a:r>
              <a:rPr lang="en-US" altLang="ko-KR" sz="1200" dirty="0">
                <a:latin typeface="맑은 고딕" panose="020B0503020000020004" pitchFamily="50" charset="-127"/>
              </a:rPr>
              <a:t>Ex) Sum </a:t>
            </a:r>
            <a:r>
              <a:rPr lang="ko-KR" altLang="en-US" sz="1200" dirty="0">
                <a:latin typeface="맑은 고딕" panose="020B0503020000020004" pitchFamily="50" charset="-127"/>
              </a:rPr>
              <a:t>값은 </a:t>
            </a:r>
            <a:r>
              <a:rPr lang="en-US" altLang="ko-KR" sz="1200" dirty="0">
                <a:latin typeface="맑은 고딕" panose="020B0503020000020004" pitchFamily="50" charset="-127"/>
              </a:rPr>
              <a:t>Contact mode: DNP &amp; SNL Probe </a:t>
            </a:r>
            <a:r>
              <a:rPr lang="ko-KR" altLang="en-US" sz="1200" dirty="0">
                <a:latin typeface="맑은 고딕" panose="020B0503020000020004" pitchFamily="50" charset="-127"/>
              </a:rPr>
              <a:t>에서는 </a:t>
            </a:r>
            <a:r>
              <a:rPr lang="en-US" altLang="ko-KR" sz="1200" dirty="0">
                <a:latin typeface="맑은 고딕" panose="020B0503020000020004" pitchFamily="50" charset="-127"/>
              </a:rPr>
              <a:t>5~7 </a:t>
            </a:r>
            <a:r>
              <a:rPr lang="ko-KR" altLang="en-US" sz="1200" dirty="0">
                <a:latin typeface="맑은 고딕" panose="020B0503020000020004" pitchFamily="50" charset="-127"/>
              </a:rPr>
              <a:t>정도</a:t>
            </a:r>
          </a:p>
          <a:p>
            <a:pPr marL="0" indent="0">
              <a:buNone/>
            </a:pPr>
            <a:r>
              <a:rPr lang="en-US" altLang="ko-KR" sz="1200" dirty="0" smtClean="0">
                <a:latin typeface="맑은 고딕" panose="020B0503020000020004" pitchFamily="50" charset="-127"/>
              </a:rPr>
              <a:t>                  Tapping </a:t>
            </a:r>
            <a:r>
              <a:rPr lang="en-US" altLang="ko-KR" sz="1200" dirty="0">
                <a:latin typeface="맑은 고딕" panose="020B0503020000020004" pitchFamily="50" charset="-127"/>
              </a:rPr>
              <a:t>mode: TESP, RTESP Probe </a:t>
            </a:r>
            <a:r>
              <a:rPr lang="ko-KR" altLang="en-US" sz="1200" dirty="0">
                <a:latin typeface="맑은 고딕" panose="020B0503020000020004" pitchFamily="50" charset="-127"/>
              </a:rPr>
              <a:t>에서는 </a:t>
            </a:r>
            <a:r>
              <a:rPr lang="en-US" altLang="ko-KR" sz="1200" dirty="0">
                <a:latin typeface="맑은 고딕" panose="020B0503020000020004" pitchFamily="50" charset="-127"/>
              </a:rPr>
              <a:t>1~2 </a:t>
            </a:r>
            <a:r>
              <a:rPr lang="ko-KR" altLang="en-US" sz="1200" dirty="0">
                <a:latin typeface="맑은 고딕" panose="020B0503020000020004" pitchFamily="50" charset="-127"/>
              </a:rPr>
              <a:t>정도</a:t>
            </a:r>
            <a:endParaRPr lang="en-US" altLang="ko-KR" sz="1200" dirty="0" smtClean="0">
              <a:latin typeface="맑은 고딕" panose="020B0503020000020004" pitchFamily="50" charset="-127"/>
            </a:endParaRPr>
          </a:p>
          <a:p>
            <a:pPr marL="342900" indent="-342900">
              <a:buFont typeface="+mj-ea"/>
              <a:buAutoNum type="circleNumDbPlain"/>
            </a:pPr>
            <a:endParaRPr lang="en-US" altLang="ko-KR" sz="1200" dirty="0">
              <a:latin typeface="맑은 고딕" panose="020B0503020000020004" pitchFamily="50" charset="-127"/>
            </a:endParaRPr>
          </a:p>
          <a:p>
            <a:r>
              <a:rPr lang="en-US" altLang="ko-KR" sz="1400" dirty="0">
                <a:latin typeface="맑은 고딕" panose="020B0503020000020004" pitchFamily="50" charset="-127"/>
              </a:rPr>
              <a:t>Tapping Mode </a:t>
            </a:r>
            <a:r>
              <a:rPr lang="ko-KR" altLang="en-US" sz="1400" dirty="0">
                <a:latin typeface="맑은 고딕" panose="020B0503020000020004" pitchFamily="50" charset="-127"/>
              </a:rPr>
              <a:t>사용시 </a:t>
            </a:r>
            <a:r>
              <a:rPr lang="en-US" altLang="ko-KR" sz="1400" dirty="0">
                <a:latin typeface="맑은 고딕" panose="020B0503020000020004" pitchFamily="50" charset="-127"/>
              </a:rPr>
              <a:t>Laser Alignment </a:t>
            </a:r>
            <a:r>
              <a:rPr lang="ko-KR" altLang="en-US" sz="1400" dirty="0">
                <a:latin typeface="맑은 고딕" panose="020B0503020000020004" pitchFamily="50" charset="-127"/>
              </a:rPr>
              <a:t>와 </a:t>
            </a:r>
            <a:r>
              <a:rPr lang="en-US" altLang="ko-KR" sz="1400" dirty="0">
                <a:latin typeface="맑은 고딕" panose="020B0503020000020004" pitchFamily="50" charset="-127"/>
              </a:rPr>
              <a:t>Detector Alignment</a:t>
            </a:r>
            <a:r>
              <a:rPr lang="ko-KR" altLang="en-US" sz="1400" dirty="0">
                <a:latin typeface="맑은 고딕" panose="020B0503020000020004" pitchFamily="50" charset="-127"/>
              </a:rPr>
              <a:t>가 끝난 </a:t>
            </a:r>
            <a:r>
              <a:rPr lang="ko-KR" altLang="en-US" sz="1400" dirty="0" smtClean="0">
                <a:latin typeface="맑은 고딕" panose="020B0503020000020004" pitchFamily="50" charset="-127"/>
              </a:rPr>
              <a:t>후 </a:t>
            </a:r>
            <a:r>
              <a:rPr lang="en-US" altLang="ko-KR" sz="1400" dirty="0" smtClean="0">
                <a:latin typeface="맑은 고딕" panose="020B0503020000020004" pitchFamily="50" charset="-127"/>
              </a:rPr>
              <a:t>Mode </a:t>
            </a:r>
            <a:r>
              <a:rPr lang="ko-KR" altLang="en-US" sz="1400" dirty="0">
                <a:latin typeface="맑은 고딕" panose="020B0503020000020004" pitchFamily="50" charset="-127"/>
              </a:rPr>
              <a:t>스위치 위치를 </a:t>
            </a:r>
            <a:r>
              <a:rPr lang="en-US" altLang="ko-KR" sz="1400" dirty="0">
                <a:latin typeface="맑은 고딕" panose="020B0503020000020004" pitchFamily="50" charset="-127"/>
              </a:rPr>
              <a:t>TM Mode</a:t>
            </a:r>
            <a:r>
              <a:rPr lang="ko-KR" altLang="en-US" sz="1400" dirty="0">
                <a:latin typeface="맑은 고딕" panose="020B0503020000020004" pitchFamily="50" charset="-127"/>
              </a:rPr>
              <a:t>로 </a:t>
            </a:r>
            <a:r>
              <a:rPr lang="ko-KR" altLang="en-US" sz="1400" dirty="0" smtClean="0">
                <a:latin typeface="맑은 고딕" panose="020B0503020000020004" pitchFamily="50" charset="-127"/>
              </a:rPr>
              <a:t>바꾼다</a:t>
            </a:r>
            <a:r>
              <a:rPr lang="en-US" altLang="ko-KR" sz="1400" dirty="0" smtClean="0">
                <a:latin typeface="맑은 고딕" panose="020B0503020000020004" pitchFamily="50" charset="-127"/>
              </a:rPr>
              <a:t>.</a:t>
            </a:r>
            <a:endParaRPr lang="en-US" altLang="ko-KR" sz="1400" dirty="0">
              <a:latin typeface="맑은 고딕" panose="020B0503020000020004" pitchFamily="50" charset="-127"/>
            </a:endParaRPr>
          </a:p>
          <a:p>
            <a:pPr marL="342900" indent="-342900">
              <a:buFont typeface="+mj-ea"/>
              <a:buAutoNum type="circleNumDbPlain"/>
            </a:pPr>
            <a:endParaRPr lang="en-US" altLang="ko-KR" sz="12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342900" indent="-342900">
              <a:buFont typeface="+mj-ea"/>
              <a:buAutoNum type="circleNumDbPlain"/>
            </a:pPr>
            <a:endParaRPr lang="ko-KR" altLang="en-US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rcRect l="3200" t="14426" r="6460" b="10558"/>
          <a:stretch/>
        </p:blipFill>
        <p:spPr>
          <a:xfrm>
            <a:off x="3271101" y="4901938"/>
            <a:ext cx="2601798" cy="163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5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Multimode AFM </a:t>
            </a:r>
            <a:endParaRPr lang="en-US" altLang="ko-KR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0"/>
          </p:nvPr>
        </p:nvSpPr>
        <p:spPr>
          <a:xfrm>
            <a:off x="508000" y="1247775"/>
            <a:ext cx="7939088" cy="5454683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 startAt="6"/>
            </a:pPr>
            <a:r>
              <a:rPr lang="en-US" altLang="ko-KR" sz="1600" dirty="0">
                <a:latin typeface="맑은 고딕" panose="020B0503020000020004" pitchFamily="50" charset="-127"/>
              </a:rPr>
              <a:t>OMV Method ( Probe &amp; Sample Focus</a:t>
            </a:r>
            <a:r>
              <a:rPr lang="en-US" altLang="ko-KR" sz="1600" dirty="0" smtClean="0">
                <a:latin typeface="맑은 고딕" panose="020B0503020000020004" pitchFamily="50" charset="-127"/>
              </a:rPr>
              <a:t>)</a:t>
            </a:r>
          </a:p>
          <a:p>
            <a:pPr marL="342900" indent="-342900">
              <a:buFont typeface="+mj-lt"/>
              <a:buAutoNum type="arabicPeriod" startAt="6"/>
            </a:pPr>
            <a:endParaRPr lang="en-US" altLang="ko-KR" sz="1600" dirty="0">
              <a:latin typeface="맑은 고딕" panose="020B0503020000020004" pitchFamily="50" charset="-127"/>
            </a:endParaRPr>
          </a:p>
          <a:p>
            <a:pPr marL="342900" indent="-342900">
              <a:buFont typeface="+mj-lt"/>
              <a:buAutoNum type="arabicPeriod" startAt="6"/>
            </a:pPr>
            <a:endParaRPr lang="en-US" altLang="ko-KR" sz="1600" dirty="0" smtClean="0">
              <a:latin typeface="맑은 고딕" panose="020B0503020000020004" pitchFamily="50" charset="-127"/>
            </a:endParaRPr>
          </a:p>
          <a:p>
            <a:pPr marL="342900" indent="-342900">
              <a:buFont typeface="+mj-lt"/>
              <a:buAutoNum type="arabicPeriod" startAt="6"/>
            </a:pPr>
            <a:endParaRPr lang="en-US" altLang="ko-KR" sz="1600" dirty="0">
              <a:latin typeface="맑은 고딕" panose="020B0503020000020004" pitchFamily="50" charset="-127"/>
            </a:endParaRPr>
          </a:p>
          <a:p>
            <a:pPr marL="342900" indent="-342900">
              <a:buFont typeface="+mj-lt"/>
              <a:buAutoNum type="arabicPeriod" startAt="6"/>
            </a:pPr>
            <a:endParaRPr lang="en-US" altLang="ko-KR" sz="1600" dirty="0" smtClean="0">
              <a:latin typeface="맑은 고딕" panose="020B0503020000020004" pitchFamily="50" charset="-127"/>
            </a:endParaRPr>
          </a:p>
          <a:p>
            <a:pPr marL="342900" indent="-342900">
              <a:buFont typeface="+mj-lt"/>
              <a:buAutoNum type="arabicPeriod" startAt="6"/>
            </a:pPr>
            <a:endParaRPr lang="en-US" altLang="ko-KR" sz="1600" dirty="0">
              <a:latin typeface="맑은 고딕" panose="020B0503020000020004" pitchFamily="50" charset="-127"/>
            </a:endParaRPr>
          </a:p>
          <a:p>
            <a:pPr marL="342900" indent="-342900">
              <a:buFont typeface="+mj-lt"/>
              <a:buAutoNum type="arabicPeriod" startAt="6"/>
            </a:pPr>
            <a:endParaRPr lang="en-US" altLang="ko-KR" sz="1600" dirty="0" smtClean="0">
              <a:latin typeface="맑은 고딕" panose="020B0503020000020004" pitchFamily="50" charset="-127"/>
            </a:endParaRPr>
          </a:p>
          <a:p>
            <a:pPr marL="342900" indent="-342900">
              <a:buFont typeface="+mj-lt"/>
              <a:buAutoNum type="arabicPeriod" startAt="6"/>
            </a:pPr>
            <a:endParaRPr lang="en-US" altLang="ko-KR" sz="1600" dirty="0">
              <a:latin typeface="맑은 고딕" panose="020B0503020000020004" pitchFamily="50" charset="-127"/>
            </a:endParaRPr>
          </a:p>
          <a:p>
            <a:pPr marL="342900" indent="-342900">
              <a:buFont typeface="+mj-lt"/>
              <a:buAutoNum type="arabicPeriod" startAt="6"/>
            </a:pPr>
            <a:endParaRPr lang="en-US" altLang="ko-KR" sz="1600" dirty="0" smtClean="0">
              <a:latin typeface="맑은 고딕" panose="020B0503020000020004" pitchFamily="50" charset="-127"/>
            </a:endParaRPr>
          </a:p>
          <a:p>
            <a:pPr marL="342900" indent="-342900">
              <a:buFont typeface="+mj-lt"/>
              <a:buAutoNum type="arabicPeriod" startAt="6"/>
            </a:pPr>
            <a:endParaRPr lang="en-US" altLang="ko-KR" sz="1600" dirty="0">
              <a:latin typeface="맑은 고딕" panose="020B0503020000020004" pitchFamily="50" charset="-127"/>
            </a:endParaRPr>
          </a:p>
          <a:p>
            <a:pPr marL="342900" indent="-342900">
              <a:buFont typeface="+mj-lt"/>
              <a:buAutoNum type="arabicPeriod" startAt="6"/>
            </a:pPr>
            <a:endParaRPr lang="en-US" altLang="ko-KR" sz="1600" dirty="0" smtClean="0">
              <a:latin typeface="맑은 고딕" panose="020B0503020000020004" pitchFamily="50" charset="-127"/>
            </a:endParaRPr>
          </a:p>
          <a:p>
            <a:pPr marL="342900" indent="-342900">
              <a:buFont typeface="+mj-lt"/>
              <a:buAutoNum type="arabicPeriod" startAt="6"/>
            </a:pPr>
            <a:endParaRPr lang="en-US" altLang="ko-KR" sz="1600" dirty="0">
              <a:latin typeface="맑은 고딕" panose="020B0503020000020004" pitchFamily="50" charset="-127"/>
            </a:endParaRPr>
          </a:p>
          <a:p>
            <a:pPr marL="0" indent="0">
              <a:buNone/>
            </a:pPr>
            <a:endParaRPr lang="en-US" altLang="ko-KR" sz="1600" dirty="0" smtClean="0">
              <a:latin typeface="맑은 고딕" panose="020B0503020000020004" pitchFamily="50" charset="-127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Switch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사용하여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Probe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를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Sample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가까이에 가져갈 때 절대 표면에 닿지 않게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주의한다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0" indent="0">
              <a:buNone/>
            </a:pPr>
            <a:r>
              <a:rPr lang="en-US" altLang="ko-KR" sz="1400" dirty="0" smtClean="0">
                <a:latin typeface="맑은 고딕" panose="020B0503020000020004" pitchFamily="50" charset="-127"/>
              </a:rPr>
              <a:t>    Sample </a:t>
            </a:r>
            <a:r>
              <a:rPr lang="ko-KR" altLang="en-US" sz="1400" dirty="0">
                <a:latin typeface="맑은 고딕" panose="020B0503020000020004" pitchFamily="50" charset="-127"/>
              </a:rPr>
              <a:t>표면에 </a:t>
            </a:r>
            <a:r>
              <a:rPr lang="en-US" altLang="ko-KR" sz="1400" dirty="0">
                <a:latin typeface="맑은 고딕" panose="020B0503020000020004" pitchFamily="50" charset="-127"/>
              </a:rPr>
              <a:t>Probe</a:t>
            </a:r>
            <a:r>
              <a:rPr lang="ko-KR" altLang="en-US" sz="1400" dirty="0">
                <a:latin typeface="맑은 고딕" panose="020B0503020000020004" pitchFamily="50" charset="-127"/>
              </a:rPr>
              <a:t>가 닿으면 </a:t>
            </a:r>
            <a:r>
              <a:rPr lang="en-US" altLang="ko-KR" sz="1400" dirty="0">
                <a:latin typeface="맑은 고딕" panose="020B0503020000020004" pitchFamily="50" charset="-127"/>
              </a:rPr>
              <a:t>Tip</a:t>
            </a:r>
            <a:r>
              <a:rPr lang="ko-KR" altLang="en-US" sz="1400" dirty="0">
                <a:latin typeface="맑은 고딕" panose="020B0503020000020004" pitchFamily="50" charset="-127"/>
              </a:rPr>
              <a:t>이 부러지는 원인이 될 수 </a:t>
            </a:r>
            <a:r>
              <a:rPr lang="ko-KR" altLang="en-US" sz="1400" dirty="0" smtClean="0">
                <a:latin typeface="맑은 고딕" panose="020B0503020000020004" pitchFamily="50" charset="-127"/>
              </a:rPr>
              <a:t>있다</a:t>
            </a:r>
            <a:endParaRPr lang="en-US" altLang="ko-KR" sz="14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rcRect r="69087"/>
          <a:stretch/>
        </p:blipFill>
        <p:spPr>
          <a:xfrm>
            <a:off x="741633" y="1669184"/>
            <a:ext cx="2152396" cy="39909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58692" y="1669184"/>
            <a:ext cx="5391040" cy="376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Illuminator switch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를 켜면 </a:t>
            </a: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optical microscope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에 빛이 들어온다</a:t>
            </a: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altLang="ko-KR" sz="1400" dirty="0" smtClean="0">
                <a:solidFill>
                  <a:prstClr val="black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   (</a:t>
            </a:r>
            <a:r>
              <a:rPr lang="ko-KR" altLang="en-US" sz="1400" dirty="0" err="1">
                <a:solidFill>
                  <a:prstClr val="black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노브를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 이용하여 빛의 밝기를 조정할 수 있다</a:t>
            </a:r>
            <a:r>
              <a:rPr lang="en-US" altLang="ko-KR" sz="1400" dirty="0" smtClean="0">
                <a:solidFill>
                  <a:prstClr val="black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.)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  <a:cs typeface="Arial" panose="020B0604020202020204" pitchFamily="34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ko-KR" altLang="en-US" sz="1400" dirty="0" err="1">
                <a:solidFill>
                  <a:prstClr val="black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노브를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 아래로 돌려 </a:t>
            </a: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cantilever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의 위치를 찾는다</a:t>
            </a: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. </a:t>
            </a:r>
            <a:endParaRPr lang="en-US" altLang="ko-KR" sz="1400" dirty="0" smtClean="0">
              <a:solidFill>
                <a:prstClr val="black"/>
              </a:solidFill>
              <a:latin typeface="맑은 고딕" panose="020B0503020000020004" pitchFamily="50" charset="-127"/>
              <a:cs typeface="Arial" panose="020B0604020202020204" pitchFamily="34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  <a:cs typeface="Arial" panose="020B0604020202020204" pitchFamily="34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찾은 </a:t>
            </a: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cantilever 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위치에서 </a:t>
            </a:r>
            <a:r>
              <a:rPr lang="ko-KR" altLang="en-US" sz="1400" dirty="0" err="1">
                <a:solidFill>
                  <a:prstClr val="black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노프를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 아래로 돌려 </a:t>
            </a: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sample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의 위치를 찾는다</a:t>
            </a: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. </a:t>
            </a:r>
            <a:endParaRPr lang="en-US" altLang="ko-KR" sz="1400" dirty="0" smtClean="0">
              <a:solidFill>
                <a:prstClr val="black"/>
              </a:solidFill>
              <a:latin typeface="맑은 고딕" panose="020B0503020000020004" pitchFamily="50" charset="-127"/>
              <a:cs typeface="Arial" panose="020B0604020202020204" pitchFamily="34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  <a:cs typeface="Arial" panose="020B0604020202020204" pitchFamily="34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Multimode base 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위 오른쪽 </a:t>
            </a: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switch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를 이용하여 </a:t>
            </a: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cantilever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를 </a:t>
            </a: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sample 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가까이로 이동시킨다</a:t>
            </a:r>
            <a:r>
              <a:rPr lang="en-US" altLang="ko-KR" sz="1400" dirty="0" smtClean="0">
                <a:solidFill>
                  <a:prstClr val="black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  <a:cs typeface="Arial" panose="020B0604020202020204" pitchFamily="34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ko-KR" altLang="en-US" sz="1400" dirty="0" err="1" smtClean="0">
                <a:solidFill>
                  <a:prstClr val="black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노브를</a:t>
            </a:r>
            <a:r>
              <a:rPr lang="ko-KR" altLang="en-US" sz="1400" dirty="0" smtClean="0">
                <a:solidFill>
                  <a:prstClr val="black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 이용하여 빛의 밝기를 최소화 하고 </a:t>
            </a:r>
            <a:r>
              <a:rPr lang="en-US" altLang="ko-KR" sz="1400" dirty="0" smtClean="0">
                <a:solidFill>
                  <a:prstClr val="black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illuminator switch</a:t>
            </a:r>
            <a:r>
              <a:rPr lang="ko-KR" altLang="en-US" sz="1400" dirty="0" smtClean="0">
                <a:solidFill>
                  <a:prstClr val="black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를 끈다</a:t>
            </a:r>
            <a:r>
              <a:rPr lang="en-US" altLang="ko-KR" sz="1400" dirty="0" smtClean="0">
                <a:solidFill>
                  <a:prstClr val="black"/>
                </a:solidFill>
                <a:latin typeface="맑은 고딕" panose="020B0503020000020004" pitchFamily="50" charset="-127"/>
                <a:cs typeface="Arial" panose="020B0604020202020204" pitchFamily="34" charset="0"/>
              </a:rPr>
              <a:t>.</a:t>
            </a: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  <a:cs typeface="Arial" panose="020B0604020202020204" pitchFamily="34" charset="0"/>
            </a:endParaRPr>
          </a:p>
        </p:txBody>
      </p:sp>
      <p:cxnSp>
        <p:nvCxnSpPr>
          <p:cNvPr id="8" name="직선 화살표 연결선 7"/>
          <p:cNvCxnSpPr/>
          <p:nvPr/>
        </p:nvCxnSpPr>
        <p:spPr>
          <a:xfrm flipH="1">
            <a:off x="2243579" y="1819373"/>
            <a:ext cx="1508289" cy="3129699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화살표 연결선 8"/>
          <p:cNvCxnSpPr/>
          <p:nvPr/>
        </p:nvCxnSpPr>
        <p:spPr>
          <a:xfrm flipH="1">
            <a:off x="1734532" y="2780907"/>
            <a:ext cx="2017336" cy="518474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/>
          <p:nvPr/>
        </p:nvCxnSpPr>
        <p:spPr>
          <a:xfrm flipH="1" flipV="1">
            <a:off x="1734532" y="3384222"/>
            <a:ext cx="2017336" cy="22931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/>
          <p:cNvCxnSpPr/>
          <p:nvPr/>
        </p:nvCxnSpPr>
        <p:spPr>
          <a:xfrm flipH="1">
            <a:off x="1562101" y="4260915"/>
            <a:ext cx="2189767" cy="150189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그림 1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282" y="5436369"/>
            <a:ext cx="1187450" cy="1177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8" name="직선 화살표 연결선 17"/>
          <p:cNvCxnSpPr/>
          <p:nvPr/>
        </p:nvCxnSpPr>
        <p:spPr>
          <a:xfrm flipH="1" flipV="1">
            <a:off x="2267693" y="4988283"/>
            <a:ext cx="1484175" cy="90932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380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Multimode AFM </a:t>
            </a:r>
            <a:endParaRPr lang="ko-KR" altLang="en-US" dirty="0"/>
          </a:p>
        </p:txBody>
      </p:sp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 startAt="7"/>
            </a:pPr>
            <a:r>
              <a:rPr lang="en-US" altLang="ko-KR" sz="1600" dirty="0">
                <a:latin typeface="맑은 고딕" panose="020B0503020000020004" pitchFamily="50" charset="-127"/>
              </a:rPr>
              <a:t>Cantilever Tune ( Tapping Mode</a:t>
            </a:r>
            <a:r>
              <a:rPr lang="ko-KR" altLang="en-US" sz="1600" dirty="0">
                <a:latin typeface="맑은 고딕" panose="020B0503020000020004" pitchFamily="50" charset="-127"/>
              </a:rPr>
              <a:t>에서만 사용한다</a:t>
            </a:r>
            <a:r>
              <a:rPr lang="en-US" altLang="ko-KR" sz="1600" dirty="0">
                <a:latin typeface="맑은 고딕" panose="020B0503020000020004" pitchFamily="50" charset="-127"/>
              </a:rPr>
              <a:t>. </a:t>
            </a:r>
            <a:r>
              <a:rPr lang="en-US" altLang="ko-KR" sz="1600" dirty="0" smtClean="0">
                <a:latin typeface="맑은 고딕" panose="020B0503020000020004" pitchFamily="50" charset="-127"/>
              </a:rPr>
              <a:t>)</a:t>
            </a:r>
          </a:p>
          <a:p>
            <a:r>
              <a:rPr lang="en-US" altLang="ko-KR" sz="1400" dirty="0" smtClean="0">
                <a:latin typeface="맑은 고딕" panose="020B0503020000020004" pitchFamily="50" charset="-127"/>
              </a:rPr>
              <a:t>Cantilever </a:t>
            </a:r>
            <a:r>
              <a:rPr lang="en-US" altLang="ko-KR" sz="1400" dirty="0">
                <a:latin typeface="맑은 고딕" panose="020B0503020000020004" pitchFamily="50" charset="-127"/>
              </a:rPr>
              <a:t>Tune Icon</a:t>
            </a:r>
            <a:r>
              <a:rPr lang="ko-KR" altLang="en-US" sz="1400" dirty="0">
                <a:latin typeface="맑은 고딕" panose="020B0503020000020004" pitchFamily="50" charset="-127"/>
              </a:rPr>
              <a:t>을 </a:t>
            </a:r>
            <a:r>
              <a:rPr lang="en-US" altLang="ko-KR" sz="1400" dirty="0">
                <a:latin typeface="맑은 고딕" panose="020B0503020000020004" pitchFamily="50" charset="-127"/>
              </a:rPr>
              <a:t>Click</a:t>
            </a:r>
            <a:r>
              <a:rPr lang="ko-KR" altLang="en-US" sz="1400" dirty="0">
                <a:latin typeface="맑은 고딕" panose="020B0503020000020004" pitchFamily="50" charset="-127"/>
              </a:rPr>
              <a:t>한다</a:t>
            </a:r>
            <a:r>
              <a:rPr lang="en-US" altLang="ko-KR" sz="1400" dirty="0" smtClean="0">
                <a:latin typeface="맑은 고딕" panose="020B0503020000020004" pitchFamily="50" charset="-127"/>
              </a:rPr>
              <a:t>.</a:t>
            </a:r>
          </a:p>
          <a:p>
            <a:r>
              <a:rPr lang="en-US" altLang="ko-KR" sz="1400" dirty="0">
                <a:latin typeface="맑은 고딕" panose="020B0503020000020004" pitchFamily="50" charset="-127"/>
              </a:rPr>
              <a:t>Start &amp; End Frequency</a:t>
            </a:r>
            <a:r>
              <a:rPr lang="ko-KR" altLang="en-US" sz="1400" dirty="0">
                <a:latin typeface="맑은 고딕" panose="020B0503020000020004" pitchFamily="50" charset="-127"/>
              </a:rPr>
              <a:t>은 </a:t>
            </a:r>
            <a:r>
              <a:rPr lang="en-US" altLang="ko-KR" sz="1400" dirty="0">
                <a:latin typeface="맑은 고딕" panose="020B0503020000020004" pitchFamily="50" charset="-127"/>
              </a:rPr>
              <a:t>Probe</a:t>
            </a:r>
            <a:r>
              <a:rPr lang="ko-KR" altLang="en-US" sz="1400" dirty="0">
                <a:latin typeface="맑은 고딕" panose="020B0503020000020004" pitchFamily="50" charset="-127"/>
              </a:rPr>
              <a:t>에 따라 </a:t>
            </a:r>
            <a:r>
              <a:rPr lang="ko-KR" altLang="en-US" sz="1400" dirty="0" err="1">
                <a:latin typeface="맑은 고딕" panose="020B0503020000020004" pitchFamily="50" charset="-127"/>
              </a:rPr>
              <a:t>설정값이</a:t>
            </a:r>
            <a:r>
              <a:rPr lang="ko-KR" altLang="en-US" sz="1400" dirty="0">
                <a:latin typeface="맑은 고딕" panose="020B0503020000020004" pitchFamily="50" charset="-127"/>
              </a:rPr>
              <a:t> </a:t>
            </a:r>
            <a:r>
              <a:rPr lang="ko-KR" altLang="en-US" sz="1400" dirty="0" smtClean="0">
                <a:latin typeface="맑은 고딕" panose="020B0503020000020004" pitchFamily="50" charset="-127"/>
              </a:rPr>
              <a:t>다르다</a:t>
            </a:r>
            <a:r>
              <a:rPr lang="en-US" altLang="ko-KR" sz="1400" dirty="0" smtClean="0">
                <a:latin typeface="맑은 고딕" panose="020B0503020000020004" pitchFamily="50" charset="-127"/>
              </a:rPr>
              <a:t>.</a:t>
            </a:r>
          </a:p>
          <a:p>
            <a:r>
              <a:rPr lang="ko-KR" altLang="en-US" sz="1400" dirty="0">
                <a:latin typeface="맑은 고딕" panose="020B0503020000020004" pitchFamily="50" charset="-127"/>
              </a:rPr>
              <a:t>아래 그림과 같이 부드러운 곡선을 이루면 정상적이다</a:t>
            </a:r>
            <a:r>
              <a:rPr lang="en-US" altLang="ko-KR" sz="1400" dirty="0" smtClean="0">
                <a:latin typeface="맑은 고딕" panose="020B0503020000020004" pitchFamily="50" charset="-127"/>
              </a:rPr>
              <a:t>.</a:t>
            </a:r>
          </a:p>
          <a:p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Zero phase click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후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exit.</a:t>
            </a:r>
            <a:endParaRPr lang="ko-KR" altLang="en-US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318" y="3133264"/>
            <a:ext cx="4449365" cy="36000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091" y="1554479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8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Multimode AFM </a:t>
            </a:r>
            <a:endParaRPr lang="en-US" altLang="ko-KR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lvl="0" indent="-342900">
              <a:buFont typeface="+mj-lt"/>
              <a:buAutoNum type="arabicPeriod" startAt="8"/>
            </a:pP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</a:rPr>
              <a:t>Set Initial Scan Parameters</a:t>
            </a:r>
          </a:p>
          <a:p>
            <a:pPr lvl="0"/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</a:rPr>
              <a:t>Scan Control Panel.</a:t>
            </a:r>
          </a:p>
          <a:p>
            <a:pPr marL="342900" lvl="0" indent="-342900">
              <a:buFont typeface="+mj-ea"/>
              <a:buAutoNum type="circleNumDbPlain"/>
            </a:pP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Scan size : Engage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전 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500nm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로 설정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, Engaged </a:t>
            </a:r>
            <a:r>
              <a:rPr lang="ko-KR" altLang="en-US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후 원하는 사이즈로 조정한다</a:t>
            </a: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.</a:t>
            </a:r>
          </a:p>
          <a:p>
            <a:pPr marL="342900" lvl="0" indent="-342900">
              <a:buFont typeface="+mj-ea"/>
              <a:buAutoNum type="circleNumDbPlain"/>
            </a:pP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X and Y Offset : 0</a:t>
            </a:r>
          </a:p>
          <a:p>
            <a:pPr marL="342900" lvl="0" indent="-342900">
              <a:buFont typeface="+mj-ea"/>
              <a:buAutoNum type="circleNumDbPlain"/>
            </a:pP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Scan angle : 0</a:t>
            </a:r>
          </a:p>
          <a:p>
            <a:pPr marL="342900" lvl="0" indent="-342900">
              <a:buFont typeface="+mj-ea"/>
              <a:buAutoNum type="circleNumDbPlain"/>
            </a:pPr>
            <a:r>
              <a:rPr lang="en-US" altLang="ko-KR" sz="1200" dirty="0">
                <a:solidFill>
                  <a:prstClr val="black"/>
                </a:solidFill>
                <a:latin typeface="맑은 고딕" panose="020B0503020000020004" pitchFamily="50" charset="-127"/>
              </a:rPr>
              <a:t>Scan rate : 1Hz</a:t>
            </a: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marL="342900" lvl="0" indent="-342900">
              <a:buFont typeface="+mj-ea"/>
              <a:buAutoNum type="circleNumDbPlain"/>
            </a:pPr>
            <a:endParaRPr lang="en-US" altLang="ko-KR" sz="800" dirty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marL="342900" lvl="0" indent="-342900">
              <a:buFont typeface="+mj-lt"/>
              <a:buAutoNum type="arabicPeriod" startAt="9"/>
            </a:pP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</a:rPr>
              <a:t>Engage</a:t>
            </a:r>
          </a:p>
          <a:p>
            <a:pPr lvl="0"/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</a:rPr>
              <a:t>위에 </a:t>
            </a: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</a:rPr>
              <a:t>1~8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</a:rPr>
              <a:t>번에까지 과정을 완료한 후 </a:t>
            </a: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</a:rPr>
              <a:t>Engage Icon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</a:rPr>
              <a:t>을 </a:t>
            </a: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</a:rPr>
              <a:t>Click 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</a:rPr>
              <a:t>하면 </a:t>
            </a: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</a:rPr>
              <a:t>cantilever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</a:rPr>
              <a:t>가 </a:t>
            </a: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</a:rPr>
              <a:t>sample surface</a:t>
            </a:r>
            <a:r>
              <a:rPr lang="ko-KR" altLang="en-US" sz="1400" dirty="0">
                <a:solidFill>
                  <a:prstClr val="black"/>
                </a:solidFill>
                <a:latin typeface="맑은 고딕" panose="020B0503020000020004" pitchFamily="50" charset="-127"/>
              </a:rPr>
              <a:t>를 찾아 내려간다</a:t>
            </a:r>
            <a:r>
              <a:rPr lang="en-US" altLang="ko-KR" sz="14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.</a:t>
            </a:r>
          </a:p>
          <a:p>
            <a:pPr lvl="0"/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marL="342900" lvl="0" indent="-342900">
              <a:buFont typeface="+mj-lt"/>
              <a:buAutoNum type="arabicPeriod" startAt="10"/>
            </a:pPr>
            <a:r>
              <a:rPr lang="en-US" altLang="ko-KR" sz="16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Save</a:t>
            </a:r>
          </a:p>
          <a:p>
            <a:r>
              <a:rPr lang="en-US" altLang="ko-KR" sz="14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Capture filename </a:t>
            </a:r>
            <a:r>
              <a:rPr lang="ko-KR" altLang="en-US" sz="14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탭을 선택하여 저장할 경로와 이름을 설정한다</a:t>
            </a:r>
            <a:r>
              <a:rPr lang="en-US" altLang="ko-KR" sz="14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. </a:t>
            </a: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7603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1632</TotalTime>
  <Words>789</Words>
  <Application>Microsoft Office PowerPoint</Application>
  <PresentationFormat>화면 슬라이드 쇼(4:3)</PresentationFormat>
  <Paragraphs>139</Paragraphs>
  <Slides>11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11</vt:i4>
      </vt:variant>
    </vt:vector>
  </HeadingPairs>
  <TitlesOfParts>
    <vt:vector size="20" baseType="lpstr">
      <vt:lpstr>HY헤드라인M</vt:lpstr>
      <vt:lpstr>맑은 고딕</vt:lpstr>
      <vt:lpstr>Arial</vt:lpstr>
      <vt:lpstr>Arial Black</vt:lpstr>
      <vt:lpstr>Arial Narrow</vt:lpstr>
      <vt:lpstr>Calibri</vt:lpstr>
      <vt:lpstr>Calibri Light</vt:lpstr>
      <vt:lpstr>Wingdings</vt:lpstr>
      <vt:lpstr>Office 테마</vt:lpstr>
      <vt:lpstr>AFM Operation</vt:lpstr>
      <vt:lpstr>Multimode AFM </vt:lpstr>
      <vt:lpstr>Multimode AFM </vt:lpstr>
      <vt:lpstr>Multimode AFM </vt:lpstr>
      <vt:lpstr>Multimode AFM </vt:lpstr>
      <vt:lpstr>Multimode AFM </vt:lpstr>
      <vt:lpstr>Multimode AFM </vt:lpstr>
      <vt:lpstr>Multimode AFM </vt:lpstr>
      <vt:lpstr>Multimode AFM </vt:lpstr>
      <vt:lpstr>Multimode AFM 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UNIST</dc:creator>
  <cp:lastModifiedBy>임동주 (연구지원본부행정실)</cp:lastModifiedBy>
  <cp:revision>86</cp:revision>
  <cp:lastPrinted>2016-08-17T04:55:31Z</cp:lastPrinted>
  <dcterms:created xsi:type="dcterms:W3CDTF">2016-02-29T04:42:05Z</dcterms:created>
  <dcterms:modified xsi:type="dcterms:W3CDTF">2018-07-26T00:37:00Z</dcterms:modified>
</cp:coreProperties>
</file>