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328" r:id="rId2"/>
    <p:sldId id="332" r:id="rId3"/>
    <p:sldId id="333" r:id="rId4"/>
    <p:sldId id="330" r:id="rId5"/>
    <p:sldId id="331" r:id="rId6"/>
    <p:sldId id="337" r:id="rId7"/>
    <p:sldId id="335" r:id="rId8"/>
    <p:sldId id="321" r:id="rId9"/>
    <p:sldId id="336" r:id="rId10"/>
    <p:sldId id="327" r:id="rId11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36" autoAdjust="0"/>
  </p:normalViewPr>
  <p:slideViewPr>
    <p:cSldViewPr snapToGrid="0">
      <p:cViewPr varScale="1">
        <p:scale>
          <a:sx n="109" d="100"/>
          <a:sy n="109" d="100"/>
        </p:scale>
        <p:origin x="16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6D6E7747-A736-4B85-9A1F-79C61C6094C1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3FDDF54F-D560-43E2-81C5-431FD9EA1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35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04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44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15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3"/>
          <a:stretch/>
        </p:blipFill>
        <p:spPr>
          <a:xfrm>
            <a:off x="0" y="3143250"/>
            <a:ext cx="9144000" cy="371475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9" b="5000"/>
          <a:stretch/>
        </p:blipFill>
        <p:spPr>
          <a:xfrm>
            <a:off x="0" y="491879"/>
            <a:ext cx="9144000" cy="84908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75454"/>
            <a:ext cx="7772400" cy="2387600"/>
          </a:xfrm>
        </p:spPr>
        <p:txBody>
          <a:bodyPr anchor="ctr"/>
          <a:lstStyle>
            <a:lvl1pPr algn="ctr">
              <a:defRPr sz="600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912279"/>
            <a:ext cx="3910693" cy="154146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Sub- title</a:t>
            </a:r>
          </a:p>
        </p:txBody>
      </p:sp>
      <p:sp>
        <p:nvSpPr>
          <p:cNvPr id="24" name="텍스트 개체 틀 23"/>
          <p:cNvSpPr>
            <a:spLocks noGrp="1"/>
          </p:cNvSpPr>
          <p:nvPr>
            <p:ph type="body" sz="quarter" idx="12" hasCustomPrompt="1"/>
          </p:nvPr>
        </p:nvSpPr>
        <p:spPr>
          <a:xfrm>
            <a:off x="1808681" y="123030"/>
            <a:ext cx="2359705" cy="27677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0000-000-000 (</a:t>
            </a:r>
            <a:r>
              <a:rPr lang="ko-KR" altLang="en-US" dirty="0" smtClean="0"/>
              <a:t>편집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6" name="텍스트 개체 틀 25"/>
          <p:cNvSpPr>
            <a:spLocks noGrp="1"/>
          </p:cNvSpPr>
          <p:nvPr>
            <p:ph type="body" sz="quarter" idx="13" hasCustomPrompt="1"/>
          </p:nvPr>
        </p:nvSpPr>
        <p:spPr>
          <a:xfrm>
            <a:off x="5924895" y="123030"/>
            <a:ext cx="1535109" cy="2769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ko-KR" altLang="en-US" dirty="0" smtClean="0"/>
              <a:t>작성자명</a:t>
            </a:r>
            <a:r>
              <a:rPr lang="en-US" altLang="ko-KR" dirty="0" smtClean="0"/>
              <a:t>(</a:t>
            </a:r>
            <a:r>
              <a:rPr lang="ko-KR" altLang="en-US" dirty="0" smtClean="0"/>
              <a:t>편집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8" name="텍스트 개체 틀 27"/>
          <p:cNvSpPr>
            <a:spLocks noGrp="1"/>
          </p:cNvSpPr>
          <p:nvPr>
            <p:ph type="body" sz="quarter" idx="14" hasCustomPrompt="1"/>
          </p:nvPr>
        </p:nvSpPr>
        <p:spPr>
          <a:xfrm>
            <a:off x="7964259" y="123030"/>
            <a:ext cx="1053193" cy="2769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0000-00-00</a:t>
            </a:r>
            <a:endParaRPr lang="ko-KR" alt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398300" y="98425"/>
            <a:ext cx="665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Author</a:t>
            </a:r>
            <a:r>
              <a:rPr lang="en-US" altLang="ko-KR" sz="10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:</a:t>
            </a:r>
            <a:endParaRPr lang="ko-KR" altLang="en-US" sz="1000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7511142" y="98425"/>
            <a:ext cx="577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Date :</a:t>
            </a:r>
            <a:endParaRPr lang="ko-KR" altLang="en-US" sz="1000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87556" y="98424"/>
            <a:ext cx="1845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Training Material Number</a:t>
            </a:r>
            <a:r>
              <a:rPr lang="en-US" altLang="ko-KR" sz="1000" baseline="0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:</a:t>
            </a:r>
            <a:endParaRPr lang="ko-KR" altLang="en-US" sz="1000" dirty="0"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그림 개체 틀 32"/>
          <p:cNvSpPr>
            <a:spLocks noGrp="1"/>
          </p:cNvSpPr>
          <p:nvPr>
            <p:ph type="pic" sz="quarter" idx="15" hasCustomPrompt="1"/>
          </p:nvPr>
        </p:nvSpPr>
        <p:spPr>
          <a:xfrm>
            <a:off x="4972050" y="3910013"/>
            <a:ext cx="3486150" cy="2654300"/>
          </a:xfrm>
          <a:effectLst>
            <a:softEdge rad="127000"/>
          </a:effectLst>
        </p:spPr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장비사진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92773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03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/>
          <a:stretch/>
        </p:blipFill>
        <p:spPr>
          <a:xfrm>
            <a:off x="3567792" y="0"/>
            <a:ext cx="55762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3531733" cy="1078568"/>
          </a:xfrm>
        </p:spPr>
        <p:txBody>
          <a:bodyPr anchor="b">
            <a:noAutofit/>
          </a:bodyPr>
          <a:lstStyle>
            <a:lvl1pPr>
              <a:defRPr sz="240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997861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641775" y="2788307"/>
            <a:ext cx="2739601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7C7C7"/>
                </a:gs>
                <a:gs pos="100000">
                  <a:srgbClr val="47C7C7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45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79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내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751203" y="6588641"/>
            <a:ext cx="359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B71AA5A-E594-4AAF-8950-BB3CDD98ECF3}" type="slidenum">
              <a:rPr lang="en-US" altLang="ko-KR" sz="1050" b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/>
              <a:t>‹#›</a:t>
            </a:fld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210214" y="660150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 smtClean="0">
                <a:ln>
                  <a:solidFill>
                    <a:srgbClr val="2B9EA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연구지원본부  장비교육자료</a:t>
            </a:r>
            <a:endParaRPr lang="ko-KR" altLang="en-US" sz="1000" b="1" spc="-150" dirty="0">
              <a:ln>
                <a:solidFill>
                  <a:srgbClr val="2B9EA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450" y="193677"/>
            <a:ext cx="7886700" cy="3859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171450" y="681921"/>
            <a:ext cx="2739601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7C7C7"/>
                </a:gs>
                <a:gs pos="100000">
                  <a:srgbClr val="47C7C7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051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47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내용 슬라이드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403623" y="1272989"/>
            <a:ext cx="8417648" cy="50560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13"/>
            <a:ext cx="690781" cy="6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직선 연결선 7"/>
          <p:cNvCxnSpPr>
            <a:cxnSpLocks noChangeShapeType="1"/>
          </p:cNvCxnSpPr>
          <p:nvPr userDrawn="1"/>
        </p:nvCxnSpPr>
        <p:spPr bwMode="auto">
          <a:xfrm rot="10800000">
            <a:off x="741700" y="723704"/>
            <a:ext cx="8136000" cy="0"/>
          </a:xfrm>
          <a:prstGeom prst="line">
            <a:avLst/>
          </a:prstGeom>
          <a:noFill/>
          <a:ln w="12700" algn="ctr">
            <a:solidFill>
              <a:srgbClr val="0030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그림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/>
          <a:stretch/>
        </p:blipFill>
        <p:spPr>
          <a:xfrm>
            <a:off x="0" y="1074056"/>
            <a:ext cx="9144000" cy="579845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751203" y="6588641"/>
            <a:ext cx="359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B71AA5A-E594-4AAF-8950-BB3CDD98ECF3}" type="slidenum">
              <a:rPr lang="en-US" altLang="ko-KR" sz="1050" b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/>
              <a:t>‹#›</a:t>
            </a:fld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210214" y="660150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 smtClean="0">
                <a:ln>
                  <a:solidFill>
                    <a:srgbClr val="2B9EA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연구지원본부  장비교육자료</a:t>
            </a:r>
            <a:endParaRPr lang="ko-KR" altLang="en-US" sz="1000" b="1" spc="-150" dirty="0">
              <a:ln>
                <a:solidFill>
                  <a:srgbClr val="2B9EA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84251" y="193677"/>
            <a:ext cx="7886700" cy="3859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21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508000" y="1247775"/>
            <a:ext cx="7939088" cy="5051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2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116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4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18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73" r:id="rId6"/>
    <p:sldLayoutId id="2147483675" r:id="rId7"/>
    <p:sldLayoutId id="2147483666" r:id="rId8"/>
    <p:sldLayoutId id="2147483667" r:id="rId9"/>
    <p:sldLayoutId id="2147483668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AFM </a:t>
            </a:r>
            <a:r>
              <a:rPr lang="en-US" altLang="ko-KR" dirty="0"/>
              <a:t>Operation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 smtClean="0"/>
              <a:t>UMAL-1211-01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 err="1" smtClean="0"/>
              <a:t>Yeong</a:t>
            </a:r>
            <a:r>
              <a:rPr lang="en-US" altLang="ko-KR" dirty="0" smtClean="0"/>
              <a:t>-Bi Kang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smtClean="0"/>
              <a:t>2017-04-19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99" b="91505" l="7149" r="98538">
                        <a14:foregroundMark x1="54996" y1="43083" x2="54996" y2="43083"/>
                        <a14:foregroundMark x1="23802" y1="83192" x2="23802" y2="83192"/>
                        <a14:foregroundMark x1="79935" y1="83192" x2="79935" y2="83192"/>
                        <a14:foregroundMark x1="57677" y1="47573" x2="57677" y2="47573"/>
                        <a14:foregroundMark x1="44598" y1="46663" x2="44598" y2="46663"/>
                        <a14:foregroundMark x1="45573" y1="43629" x2="45573" y2="43629"/>
                        <a14:foregroundMark x1="50853" y1="42354" x2="50853" y2="42354"/>
                        <a14:foregroundMark x1="85459" y1="83556" x2="85459" y2="83556"/>
                        <a14:foregroundMark x1="76523" y1="84102" x2="76523" y2="8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9243" b="6342"/>
          <a:stretch/>
        </p:blipFill>
        <p:spPr>
          <a:xfrm>
            <a:off x="5924895" y="3615694"/>
            <a:ext cx="2520000" cy="26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87450" y="2632075"/>
            <a:ext cx="6913563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dirty="0">
                <a:latin typeface="+mn-ea"/>
                <a:ea typeface="+mn-ea"/>
              </a:rPr>
              <a:t>감사합니다</a:t>
            </a:r>
            <a:r>
              <a:rPr kumimoji="0" lang="en-US" altLang="ko-KR" sz="4000" b="1" dirty="0">
                <a:latin typeface="+mn-ea"/>
                <a:ea typeface="+mn-ea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b="1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latin typeface="+mn-lt"/>
                <a:ea typeface="+mn-ea"/>
              </a:rPr>
              <a:t>문의 사항 </a:t>
            </a:r>
            <a:r>
              <a:rPr kumimoji="0" lang="en-US" altLang="ko-KR" dirty="0">
                <a:latin typeface="+mn-lt"/>
                <a:ea typeface="+mn-ea"/>
              </a:rPr>
              <a:t>: UCRF </a:t>
            </a:r>
            <a:r>
              <a:rPr kumimoji="0" lang="ko-KR" altLang="en-US" dirty="0" err="1">
                <a:latin typeface="+mn-lt"/>
                <a:ea typeface="+mn-ea"/>
              </a:rPr>
              <a:t>강영비</a:t>
            </a:r>
            <a:r>
              <a:rPr kumimoji="0" lang="ko-KR" altLang="en-US" dirty="0">
                <a:latin typeface="+mn-lt"/>
                <a:ea typeface="+mn-ea"/>
              </a:rPr>
              <a:t> </a:t>
            </a:r>
            <a:endParaRPr kumimoji="0" lang="en-US" altLang="ko-KR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latin typeface="+mn-lt"/>
                <a:ea typeface="+mn-ea"/>
              </a:rPr>
              <a:t>(ybkang@unist.ac.kr / 052-217-4168) </a:t>
            </a:r>
            <a:endParaRPr kumimoji="0" lang="ko-KR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299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Dimension 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08000" y="1091019"/>
            <a:ext cx="7939088" cy="544040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Dimension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Turn On &amp;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Off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장비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사용시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true café log-in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Window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열리면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켠다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Window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바탕화면에서 </a:t>
            </a:r>
            <a:r>
              <a:rPr lang="en-US" altLang="ko-KR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Nanoscope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V531 R1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software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실행한다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현미경 아이콘을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click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하여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controller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software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연동시킨다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장비 사용이 끝나면 역순으로 </a:t>
            </a:r>
            <a:r>
              <a:rPr lang="en-US" altLang="ko-KR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Nanoscope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software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닫은 후 를 끈 후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controller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끄고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PC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끈다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 Preparation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Tweezers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사용해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probe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홀더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위에 올리고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왼손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엄지와 검지로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홀더를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붙잡아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고정한 후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marL="0" indent="0">
              <a:buNone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오른손으로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probe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누름쇠를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눌러 앞으로 밀고 고정한다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 r="7887"/>
          <a:stretch/>
        </p:blipFill>
        <p:spPr>
          <a:xfrm>
            <a:off x="5673635" y="4088672"/>
            <a:ext cx="3030583" cy="226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1" y="212822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</a:t>
            </a:r>
            <a:r>
              <a:rPr lang="en-US" altLang="ko-KR" dirty="0" smtClean="0"/>
              <a:t>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Laser alignment &amp; Adjust Photo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Detector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Scanner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probe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홀더를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고정시키고 아래 하얀 종이를 두고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laser alignment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시작한다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종이에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비친 레이저를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 axis, Y axis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노브를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이용하여 다음 페이지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방법과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같이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끝에 정렬하고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laser sum signal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확인 한 후 다시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scanner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장착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화면의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detector schematic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의 붉은 점 위치를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 point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로 정렬한다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0" indent="0">
              <a:buNone/>
            </a:pP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Tapping Probe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이용한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Laser alignment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altLang="ko-KR" sz="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Scanner Cable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팽팽하게 당기지 않고 떨어지지 않게 위로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조심히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들어 레이저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Spot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확인한다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우측으로 살짝 돌려서 레이저가 살짝 가려지게 만들어 준다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위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아래방향으로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(2~3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바퀴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돌려서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지나가는 그림자를 찾는다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좌측으로 돌려 레이저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Spot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다 보일 때까지 돌려준다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우측으로 살짝 돌려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끝이 레이저 안으로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들어가면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laser Align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끝난다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6490789" y="2394858"/>
            <a:ext cx="1677851" cy="1202795"/>
            <a:chOff x="1726066" y="3283883"/>
            <a:chExt cx="4145216" cy="2609850"/>
          </a:xfrm>
        </p:grpSpPr>
        <p:pic>
          <p:nvPicPr>
            <p:cNvPr id="9" name="그림 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3" t="10685" r="16107" b="9749"/>
            <a:stretch/>
          </p:blipFill>
          <p:spPr>
            <a:xfrm>
              <a:off x="1726066" y="3283883"/>
              <a:ext cx="2542540" cy="2609850"/>
            </a:xfrm>
            <a:prstGeom prst="rect">
              <a:avLst/>
            </a:prstGeom>
          </p:spPr>
        </p:pic>
        <p:sp>
          <p:nvSpPr>
            <p:cNvPr id="10" name="타원 9"/>
            <p:cNvSpPr/>
            <p:nvPr/>
          </p:nvSpPr>
          <p:spPr>
            <a:xfrm>
              <a:off x="2643322" y="3369020"/>
              <a:ext cx="1073785" cy="6451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20858" y="3283883"/>
              <a:ext cx="1550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Laser alignment</a:t>
              </a:r>
              <a:endParaRPr lang="ko-KR" altLang="en-US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11" name="직선 화살표 연결선 10"/>
            <p:cNvCxnSpPr>
              <a:stCxn id="4" idx="1"/>
            </p:cNvCxnSpPr>
            <p:nvPr/>
          </p:nvCxnSpPr>
          <p:spPr>
            <a:xfrm flipH="1">
              <a:off x="3769360" y="3437772"/>
              <a:ext cx="551498" cy="253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571" y="4499200"/>
            <a:ext cx="273901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</a:t>
            </a:r>
            <a:r>
              <a:rPr lang="en-US" altLang="ko-KR" dirty="0" smtClean="0"/>
              <a:t>AFM 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Adjust Photo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Detector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끝에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Alignment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끝나면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Detector Alignment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필요하다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A-B signal 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노브를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조절하여 위와 같이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Vertical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값을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0.1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이하로 맞춘다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C-D signal 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노브를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조절하여 위와 같이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Horizontal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값을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0.1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이하로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맞춘다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 두 값을 맞추면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Laser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Photo detector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중심에 오게 된다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Ex) Sum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값은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Contact mode: DNP &amp; SNL Probe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에서는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5~7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정도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Tapping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mode: TESP, RTESP Probe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에서는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1~2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정도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203180" y="2673532"/>
            <a:ext cx="2304868" cy="1582990"/>
            <a:chOff x="656046" y="4163449"/>
            <a:chExt cx="3760606" cy="2609850"/>
          </a:xfrm>
        </p:grpSpPr>
        <p:pic>
          <p:nvPicPr>
            <p:cNvPr id="6" name="그림 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3" t="10685" r="16107" b="9749"/>
            <a:stretch/>
          </p:blipFill>
          <p:spPr>
            <a:xfrm>
              <a:off x="1874112" y="4163449"/>
              <a:ext cx="2542540" cy="2609850"/>
            </a:xfrm>
            <a:prstGeom prst="rect">
              <a:avLst/>
            </a:prstGeom>
          </p:spPr>
        </p:pic>
        <p:sp>
          <p:nvSpPr>
            <p:cNvPr id="7" name="타원 6"/>
            <p:cNvSpPr/>
            <p:nvPr/>
          </p:nvSpPr>
          <p:spPr>
            <a:xfrm rot="5400000">
              <a:off x="1553753" y="5195233"/>
              <a:ext cx="951865" cy="4940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6046" y="5664830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Detector </a:t>
              </a:r>
            </a:p>
            <a:p>
              <a:r>
                <a:rPr lang="en-US" altLang="ko-KR" sz="1400" b="1" dirty="0" smtClean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alignment</a:t>
              </a:r>
              <a:endParaRPr lang="ko-KR" altLang="en-US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9" name="직선 화살표 연결선 8"/>
            <p:cNvCxnSpPr/>
            <p:nvPr/>
          </p:nvCxnSpPr>
          <p:spPr>
            <a:xfrm flipH="1">
              <a:off x="1273039" y="5446377"/>
              <a:ext cx="509632" cy="30262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984" y="4148485"/>
            <a:ext cx="392923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</a:t>
            </a:r>
            <a:r>
              <a:rPr lang="en-US" altLang="ko-KR" dirty="0" smtClean="0"/>
              <a:t>AFM 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45468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OMV Method ( Probe &amp; Sample Focus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Tip focus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아이콘을 클릭한다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기기 제일 왼쪽의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노브를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돌려 화면상의 파선으로 된 십자가가 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cantilever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끝부분에 위치하도록 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Focus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 누른 상태로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휠을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돌려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focus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어느정도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맞춘 후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zoom in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눌러준다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이때에 밝기 조절은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illumination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값으로 조절한다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Zoom in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된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image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보며 더욱 정밀하게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focus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잡은 후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zoom out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하여 원래 배율로 돌아온다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lt"/>
              <a:buAutoNum type="arabicPeriod" startAt="5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5"/>
            </a:pP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5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5"/>
            </a:pP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Switch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사용하여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Probe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가까이에 가져갈 때 절대 표면에 닿지 않게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주의한다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Sample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표면에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Probe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닿으면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Tip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부러지는 원인이 될 수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있다</a:t>
            </a:r>
            <a:endParaRPr lang="en-US" altLang="ko-KR" sz="14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1565912"/>
            <a:ext cx="360000" cy="362449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6522826" y="3819638"/>
            <a:ext cx="2343150" cy="1448435"/>
            <a:chOff x="6405260" y="2617855"/>
            <a:chExt cx="2343150" cy="1448435"/>
          </a:xfrm>
        </p:grpSpPr>
        <p:pic>
          <p:nvPicPr>
            <p:cNvPr id="13" name="그림 12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0" t="41571" r="40160" b="9749"/>
            <a:stretch/>
          </p:blipFill>
          <p:spPr>
            <a:xfrm>
              <a:off x="6405260" y="2617855"/>
              <a:ext cx="2343150" cy="1448435"/>
            </a:xfrm>
            <a:prstGeom prst="rect">
              <a:avLst/>
            </a:prstGeom>
          </p:spPr>
        </p:pic>
        <p:sp>
          <p:nvSpPr>
            <p:cNvPr id="15" name="타원 14"/>
            <p:cNvSpPr/>
            <p:nvPr/>
          </p:nvSpPr>
          <p:spPr>
            <a:xfrm>
              <a:off x="6649735" y="3576070"/>
              <a:ext cx="480060" cy="3835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4376103" y="4069828"/>
            <a:ext cx="1727835" cy="948054"/>
            <a:chOff x="0" y="0"/>
            <a:chExt cx="1728115" cy="948616"/>
          </a:xfrm>
        </p:grpSpPr>
        <p:sp>
          <p:nvSpPr>
            <p:cNvPr id="19" name="직사각형 18"/>
            <p:cNvSpPr/>
            <p:nvPr/>
          </p:nvSpPr>
          <p:spPr>
            <a:xfrm>
              <a:off x="634253" y="137907"/>
              <a:ext cx="1093862" cy="55801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20" name="이등변 삼각형 19"/>
            <p:cNvSpPr/>
            <p:nvPr/>
          </p:nvSpPr>
          <p:spPr>
            <a:xfrm rot="16200000">
              <a:off x="35115" y="102793"/>
              <a:ext cx="564023" cy="634252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634253" y="0"/>
              <a:ext cx="0" cy="948616"/>
            </a:xfrm>
            <a:prstGeom prst="line">
              <a:avLst/>
            </a:prstGeom>
            <a:ln w="2857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0" y="414923"/>
              <a:ext cx="1142015" cy="0"/>
            </a:xfrm>
            <a:prstGeom prst="line">
              <a:avLst/>
            </a:prstGeom>
            <a:ln w="2857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38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</a:t>
            </a:r>
            <a:r>
              <a:rPr lang="en-US" altLang="ko-KR" dirty="0" smtClean="0"/>
              <a:t>AFM 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45468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OMV Method ( Probe &amp; Sample Focus)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화면 왼쪽 상단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withdraw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아이콘을 눌러서 팁을 샘플로부터 충분한 거리를 띄워 올리게끔 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Stage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바깥쪽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다섯개의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hole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중 가운데에 샘플을 올린다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Vacuum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스위치를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on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으로 올리고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tweezer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로 샘플을 건드려 잘 고정되었는지 확인한다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focus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아이콘을 눌러서 샘플 표면에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현미경을 위치시킨다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Illumination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을 조절하여 샘플 표면이 잘 보이게 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휠 패드의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focus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 누르고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휠을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아래로 움직여 샘플에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focus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잡은 후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zoom in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눌러 좀 더 정밀하게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focus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맞춘다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(Focus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버튼에 손을 떼고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휠을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돌렸을 때 샘플이 움직이지 않으면 허상이다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Zoom out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 눌러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focus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종료하고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제진대를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닫아준다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고정 전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뒷면에 묻어 있는 이물질 등을 제거한다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진공에 의해 샘플 모양에 변형이 있을 경우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slide glass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등에 붙여 사용한다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5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897" y="1543729"/>
            <a:ext cx="360000" cy="36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26" y="254087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</a:t>
            </a:r>
            <a:r>
              <a:rPr lang="en-US" altLang="ko-KR" dirty="0" smtClean="0"/>
              <a:t>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8811" y="1234712"/>
            <a:ext cx="7939088" cy="5051425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 startAt="5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</a:rPr>
              <a:t>Set Initial Scan Parameters</a:t>
            </a:r>
          </a:p>
          <a:p>
            <a:pPr lvl="0"/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Control Panel.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size : Engage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전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500nm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로 설정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Engaged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후 원하는 사이즈로 조정한다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Aspect ratio : 1:1 (scan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화면의 가로세로 비율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X and Y Offset : 0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angle : 0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Scan rate :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1Hz (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측정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size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 um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때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1Hz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적당하며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size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커질 경우 더 느리게 측정 </a:t>
            </a:r>
            <a:r>
              <a:rPr lang="ko-KR" altLang="en-US" sz="1200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해아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한다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 line : 256 (128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예비 확인 시 사용하며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512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particle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사이즈가 작거나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poster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용으로 이미지를 크게 찍어야</a:t>
            </a:r>
            <a:endParaRPr lang="en-US" altLang="ko-KR" sz="1200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>
              <a:buNone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할 때 사용한다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</a:p>
          <a:p>
            <a:pPr marL="0" lvl="0" indent="0">
              <a:buNone/>
            </a:pP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Feedback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Control Panel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Integral gain : 0.2, Proportional gain : 0.4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Channel 1 : Height, Channel 2 : Phase, Amplitude, etc..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60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AFM 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 Tune ( Tapping Mode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에서만 사용한다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Tune Icon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Click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Start &amp; End Frequency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Probe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따라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설정 값이 다르다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옆의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그림과 같이 부드러운 곡선을 이루면 정상적이다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Zero phase click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후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exit.</a:t>
            </a: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lvl="0" indent="-342900">
              <a:buFont typeface="+mj-lt"/>
              <a:buAutoNum type="arabicPeriod" startAt="7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Engage</a:t>
            </a:r>
          </a:p>
          <a:p>
            <a:pPr lvl="0"/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1~6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번까지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과정을 완료한 후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Engage Icon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Click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하면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 surface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찾아 내려간다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/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lvl="0" indent="-342900">
              <a:buFont typeface="+mj-lt"/>
              <a:buAutoNum type="arabicPeriod" startAt="8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Save</a:t>
            </a:r>
          </a:p>
          <a:p>
            <a:pPr lvl="0"/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Capture filename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탭을 선택하여 저장할 경로와 이름을 설정한다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0" indent="0">
              <a:buNone/>
            </a:pP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91" y="1554479"/>
            <a:ext cx="360000" cy="360000"/>
          </a:xfrm>
          <a:prstGeom prst="rect">
            <a:avLst/>
          </a:prstGeom>
        </p:spPr>
      </p:pic>
      <p:pic>
        <p:nvPicPr>
          <p:cNvPr id="7" name="내용 개체 틀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12643" r="12999" b="9806"/>
          <a:stretch/>
        </p:blipFill>
        <p:spPr>
          <a:xfrm>
            <a:off x="5466961" y="1632857"/>
            <a:ext cx="3600000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3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Dimension AFM </a:t>
            </a:r>
            <a:endParaRPr lang="ko-KR" altLang="en-US" dirty="0"/>
          </a:p>
        </p:txBody>
      </p:sp>
      <p:sp>
        <p:nvSpPr>
          <p:cNvPr id="4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051425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 startAt="9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Adjust Scan Parameters</a:t>
            </a:r>
          </a:p>
          <a:p>
            <a:pPr lvl="0"/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Tapping Mode: Select View/Scope Mode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Scope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통하여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Trace, Retrace line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서로 잘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tracking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하고 있는지를 체크한다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Setpoint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증가시키면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Tip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surface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떨어져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Trace and Retrace line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더 이상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tracking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하지 않는다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Setpoint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낮추면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Tip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surface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가까이 이동하여 더 강한 힘으로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눌러 준다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Gain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값과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Scan Rate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함께 조절하여 좋은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Image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얻을 수 있다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>
              <a:buNone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Ex) Integral gain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Roughness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큰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때 값을 증가 시켜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error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보정 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너무 올려 주면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Noise signal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증폭 됨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</a:p>
          <a:p>
            <a:pPr lvl="0">
              <a:buFont typeface="+mj-ea"/>
              <a:buAutoNum type="circleNumDbPlain" startAt="5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Proportional Gain - Integral gain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 보다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2~5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 정도 설정한다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Withdraw the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Tip</a:t>
            </a:r>
          </a:p>
          <a:p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이미지 측정을 완료 한 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Withdraw Icon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Click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하면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Scan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멈추고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가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surface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 떨어진다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다음 사용자를 위해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withdraw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한 번 더 클릭하여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surface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에서 충분히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떨어지도록 한다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장비 사용이 끝나면 역순으로 </a:t>
            </a:r>
            <a:r>
              <a:rPr lang="en-US" altLang="ko-KR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Nanoscope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software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닫은 후 를 끈 후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controller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끄고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PC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끈다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028" y="46875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2053</TotalTime>
  <Words>955</Words>
  <Application>Microsoft Office PowerPoint</Application>
  <PresentationFormat>화면 슬라이드 쇼(4:3)</PresentationFormat>
  <Paragraphs>119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HY헤드라인M</vt:lpstr>
      <vt:lpstr>맑은 고딕</vt:lpstr>
      <vt:lpstr>Arial</vt:lpstr>
      <vt:lpstr>Arial Black</vt:lpstr>
      <vt:lpstr>Arial Narrow</vt:lpstr>
      <vt:lpstr>Calibri</vt:lpstr>
      <vt:lpstr>Calibri Light</vt:lpstr>
      <vt:lpstr>Wingdings</vt:lpstr>
      <vt:lpstr>Office 테마</vt:lpstr>
      <vt:lpstr>AFM Operation</vt:lpstr>
      <vt:lpstr>Dimension AFM </vt:lpstr>
      <vt:lpstr>Dimension AFM </vt:lpstr>
      <vt:lpstr>Dimension AFM </vt:lpstr>
      <vt:lpstr>Dimension AFM </vt:lpstr>
      <vt:lpstr>Dimension AFM </vt:lpstr>
      <vt:lpstr>Dimension AFM </vt:lpstr>
      <vt:lpstr>Dimension AFM </vt:lpstr>
      <vt:lpstr>Dimension AFM 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UNIST</dc:creator>
  <cp:lastModifiedBy>임동주 (연구지원본부행정실)</cp:lastModifiedBy>
  <cp:revision>103</cp:revision>
  <cp:lastPrinted>2016-08-17T04:55:31Z</cp:lastPrinted>
  <dcterms:created xsi:type="dcterms:W3CDTF">2016-02-29T04:42:05Z</dcterms:created>
  <dcterms:modified xsi:type="dcterms:W3CDTF">2018-07-26T00:36:40Z</dcterms:modified>
</cp:coreProperties>
</file>