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6"/>
  </p:notesMasterIdLst>
  <p:sldIdLst>
    <p:sldId id="257" r:id="rId2"/>
    <p:sldId id="349" r:id="rId3"/>
    <p:sldId id="350" r:id="rId4"/>
    <p:sldId id="351" r:id="rId5"/>
    <p:sldId id="352" r:id="rId6"/>
    <p:sldId id="353" r:id="rId7"/>
    <p:sldId id="358" r:id="rId8"/>
    <p:sldId id="354" r:id="rId9"/>
    <p:sldId id="355" r:id="rId10"/>
    <p:sldId id="356" r:id="rId11"/>
    <p:sldId id="357" r:id="rId12"/>
    <p:sldId id="359" r:id="rId13"/>
    <p:sldId id="360" r:id="rId14"/>
    <p:sldId id="328" r:id="rId15"/>
    <p:sldId id="361" r:id="rId16"/>
    <p:sldId id="362" r:id="rId17"/>
    <p:sldId id="363" r:id="rId18"/>
    <p:sldId id="364" r:id="rId19"/>
    <p:sldId id="366" r:id="rId20"/>
    <p:sldId id="367" r:id="rId21"/>
    <p:sldId id="368" r:id="rId22"/>
    <p:sldId id="369" r:id="rId23"/>
    <p:sldId id="365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46" r:id="rId35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24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7880" autoAdjust="0"/>
  </p:normalViewPr>
  <p:slideViewPr>
    <p:cSldViewPr snapToGrid="0">
      <p:cViewPr varScale="1">
        <p:scale>
          <a:sx n="90" d="100"/>
          <a:sy n="90" d="100"/>
        </p:scale>
        <p:origin x="21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6D6E7747-A736-4B85-9A1F-79C61C6094C1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3FDDF54F-D560-43E2-81C5-431FD9EA1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35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DF54F-D560-43E2-81C5-431FD9EA1EB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6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04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44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15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3"/>
          <a:stretch/>
        </p:blipFill>
        <p:spPr>
          <a:xfrm>
            <a:off x="0" y="3143250"/>
            <a:ext cx="9144000" cy="371475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9" b="5000"/>
          <a:stretch/>
        </p:blipFill>
        <p:spPr>
          <a:xfrm>
            <a:off x="0" y="491879"/>
            <a:ext cx="9144000" cy="84908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75454"/>
            <a:ext cx="7772400" cy="2387600"/>
          </a:xfrm>
        </p:spPr>
        <p:txBody>
          <a:bodyPr anchor="ctr"/>
          <a:lstStyle>
            <a:lvl1pPr algn="ctr">
              <a:defRPr sz="600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912279"/>
            <a:ext cx="3910693" cy="154146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Sub- title</a:t>
            </a:r>
          </a:p>
        </p:txBody>
      </p:sp>
      <p:sp>
        <p:nvSpPr>
          <p:cNvPr id="24" name="텍스트 개체 틀 23"/>
          <p:cNvSpPr>
            <a:spLocks noGrp="1"/>
          </p:cNvSpPr>
          <p:nvPr>
            <p:ph type="body" sz="quarter" idx="12" hasCustomPrompt="1"/>
          </p:nvPr>
        </p:nvSpPr>
        <p:spPr>
          <a:xfrm>
            <a:off x="1808681" y="123030"/>
            <a:ext cx="2359705" cy="27677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0000-000-000 (</a:t>
            </a:r>
            <a:r>
              <a:rPr lang="ko-KR" altLang="en-US" dirty="0" smtClean="0"/>
              <a:t>편집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6" name="텍스트 개체 틀 25"/>
          <p:cNvSpPr>
            <a:spLocks noGrp="1"/>
          </p:cNvSpPr>
          <p:nvPr>
            <p:ph type="body" sz="quarter" idx="13" hasCustomPrompt="1"/>
          </p:nvPr>
        </p:nvSpPr>
        <p:spPr>
          <a:xfrm>
            <a:off x="5924895" y="123030"/>
            <a:ext cx="1535109" cy="2769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ko-KR" altLang="en-US" dirty="0" smtClean="0"/>
              <a:t>작성자명</a:t>
            </a:r>
            <a:r>
              <a:rPr lang="en-US" altLang="ko-KR" dirty="0" smtClean="0"/>
              <a:t>(</a:t>
            </a:r>
            <a:r>
              <a:rPr lang="ko-KR" altLang="en-US" dirty="0" smtClean="0"/>
              <a:t>편집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8" name="텍스트 개체 틀 27"/>
          <p:cNvSpPr>
            <a:spLocks noGrp="1"/>
          </p:cNvSpPr>
          <p:nvPr>
            <p:ph type="body" sz="quarter" idx="14" hasCustomPrompt="1"/>
          </p:nvPr>
        </p:nvSpPr>
        <p:spPr>
          <a:xfrm>
            <a:off x="7964259" y="123030"/>
            <a:ext cx="1053193" cy="2769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0000-00-00</a:t>
            </a:r>
            <a:endParaRPr lang="ko-KR" alt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398300" y="98425"/>
            <a:ext cx="665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Author</a:t>
            </a:r>
            <a:r>
              <a:rPr lang="en-US" altLang="ko-KR" sz="10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:</a:t>
            </a:r>
            <a:endParaRPr lang="ko-KR" altLang="en-US" sz="1000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7511142" y="98425"/>
            <a:ext cx="577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Date :</a:t>
            </a:r>
            <a:endParaRPr lang="ko-KR" altLang="en-US" sz="1000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87556" y="98424"/>
            <a:ext cx="1845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Training Material Number</a:t>
            </a:r>
            <a:r>
              <a:rPr lang="en-US" altLang="ko-KR" sz="1000" baseline="0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:</a:t>
            </a:r>
            <a:endParaRPr lang="ko-KR" altLang="en-US" sz="1000" dirty="0"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그림 개체 틀 32"/>
          <p:cNvSpPr>
            <a:spLocks noGrp="1"/>
          </p:cNvSpPr>
          <p:nvPr>
            <p:ph type="pic" sz="quarter" idx="15" hasCustomPrompt="1"/>
          </p:nvPr>
        </p:nvSpPr>
        <p:spPr>
          <a:xfrm>
            <a:off x="4972050" y="3910013"/>
            <a:ext cx="3486150" cy="2654300"/>
          </a:xfrm>
          <a:effectLst>
            <a:softEdge rad="127000"/>
          </a:effectLst>
        </p:spPr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장비사진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92773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03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/>
          <a:stretch/>
        </p:blipFill>
        <p:spPr>
          <a:xfrm>
            <a:off x="3567792" y="0"/>
            <a:ext cx="55762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3531733" cy="1078568"/>
          </a:xfrm>
        </p:spPr>
        <p:txBody>
          <a:bodyPr anchor="b">
            <a:noAutofit/>
          </a:bodyPr>
          <a:lstStyle>
            <a:lvl1pPr>
              <a:defRPr sz="240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997861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641775" y="2788307"/>
            <a:ext cx="2739601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7C7C7"/>
                </a:gs>
                <a:gs pos="100000">
                  <a:srgbClr val="47C7C7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45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79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내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751203" y="6588641"/>
            <a:ext cx="359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B71AA5A-E594-4AAF-8950-BB3CDD98ECF3}" type="slidenum">
              <a:rPr lang="en-US" altLang="ko-KR" sz="1050" b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/>
              <a:t>‹#›</a:t>
            </a:fld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210214" y="660150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 smtClean="0">
                <a:ln>
                  <a:solidFill>
                    <a:srgbClr val="2B9EA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연구지원본부  장비교육자료</a:t>
            </a:r>
            <a:endParaRPr lang="ko-KR" altLang="en-US" sz="1000" b="1" spc="-150" dirty="0">
              <a:ln>
                <a:solidFill>
                  <a:srgbClr val="2B9EA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450" y="193677"/>
            <a:ext cx="7886700" cy="3859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171450" y="681921"/>
            <a:ext cx="2739601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7C7C7"/>
                </a:gs>
                <a:gs pos="100000">
                  <a:srgbClr val="47C7C7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051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47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내용 슬라이드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403623" y="1272989"/>
            <a:ext cx="8417648" cy="50560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13"/>
            <a:ext cx="690781" cy="6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직선 연결선 7"/>
          <p:cNvCxnSpPr>
            <a:cxnSpLocks noChangeShapeType="1"/>
          </p:cNvCxnSpPr>
          <p:nvPr userDrawn="1"/>
        </p:nvCxnSpPr>
        <p:spPr bwMode="auto">
          <a:xfrm rot="10800000">
            <a:off x="741700" y="723704"/>
            <a:ext cx="8136000" cy="0"/>
          </a:xfrm>
          <a:prstGeom prst="line">
            <a:avLst/>
          </a:prstGeom>
          <a:noFill/>
          <a:ln w="12700" algn="ctr">
            <a:solidFill>
              <a:srgbClr val="0030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그림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/>
          <a:stretch/>
        </p:blipFill>
        <p:spPr>
          <a:xfrm>
            <a:off x="0" y="1074056"/>
            <a:ext cx="9144000" cy="579845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751203" y="6588641"/>
            <a:ext cx="359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B71AA5A-E594-4AAF-8950-BB3CDD98ECF3}" type="slidenum">
              <a:rPr lang="en-US" altLang="ko-KR" sz="1050" b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/>
              <a:t>‹#›</a:t>
            </a:fld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210214" y="660150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 smtClean="0">
                <a:ln>
                  <a:solidFill>
                    <a:srgbClr val="2B9EA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연구지원본부  장비교육자료</a:t>
            </a:r>
            <a:endParaRPr lang="ko-KR" altLang="en-US" sz="1000" b="1" spc="-150" dirty="0">
              <a:ln>
                <a:solidFill>
                  <a:srgbClr val="2B9EA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84251" y="193677"/>
            <a:ext cx="7886700" cy="3859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21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508000" y="1247775"/>
            <a:ext cx="7939088" cy="5051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2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116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4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2A35-EBA9-480A-B066-91005E30FEA3}" type="datetimeFigureOut">
              <a:rPr lang="ko-KR" altLang="en-US" smtClean="0"/>
              <a:t>2018-08-06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18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73" r:id="rId6"/>
    <p:sldLayoutId id="2147483675" r:id="rId7"/>
    <p:sldLayoutId id="2147483666" r:id="rId8"/>
    <p:sldLayoutId id="2147483667" r:id="rId9"/>
    <p:sldLayoutId id="2147483668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5750" y="1375454"/>
            <a:ext cx="8458200" cy="23876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Atomic Force </a:t>
            </a:r>
            <a:r>
              <a:rPr lang="en-US" altLang="ko-KR" dirty="0"/>
              <a:t>Microscopy</a:t>
            </a:r>
            <a:endParaRPr lang="ko-KR" altLang="en-US" dirty="0">
              <a:latin typeface="Arial Black" panose="020B0A04020102020204" pitchFamily="34" charset="0"/>
            </a:endParaRPr>
          </a:p>
        </p:txBody>
      </p:sp>
      <p:sp>
        <p:nvSpPr>
          <p:cNvPr id="22" name="텍스트 개체 틀 2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 smtClean="0"/>
              <a:t>UMAL-1407-04</a:t>
            </a:r>
            <a:endParaRPr lang="ko-KR" altLang="en-US" dirty="0"/>
          </a:p>
        </p:txBody>
      </p:sp>
      <p:sp>
        <p:nvSpPr>
          <p:cNvPr id="23" name="텍스트 개체 틀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 err="1" smtClean="0"/>
              <a:t>Yeong</a:t>
            </a:r>
            <a:r>
              <a:rPr lang="en-US" altLang="ko-KR" dirty="0" smtClean="0"/>
              <a:t>-Bi Kang</a:t>
            </a:r>
            <a:endParaRPr lang="ko-KR" altLang="en-US" dirty="0"/>
          </a:p>
        </p:txBody>
      </p:sp>
      <p:sp>
        <p:nvSpPr>
          <p:cNvPr id="24" name="텍스트 개체 틀 2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smtClean="0"/>
              <a:t>2016-10-05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99" b="91505" l="7149" r="98538">
                        <a14:foregroundMark x1="54996" y1="43083" x2="54996" y2="43083"/>
                        <a14:foregroundMark x1="23802" y1="83192" x2="23802" y2="83192"/>
                        <a14:foregroundMark x1="79935" y1="83192" x2="79935" y2="83192"/>
                        <a14:foregroundMark x1="57677" y1="47573" x2="57677" y2="47573"/>
                        <a14:foregroundMark x1="44598" y1="46663" x2="44598" y2="46663"/>
                        <a14:foregroundMark x1="45573" y1="43629" x2="45573" y2="43629"/>
                        <a14:foregroundMark x1="50853" y1="42354" x2="50853" y2="42354"/>
                        <a14:foregroundMark x1="85459" y1="83556" x2="85459" y2="83556"/>
                        <a14:foregroundMark x1="76523" y1="84102" x2="76523" y2="8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9243" b="6342"/>
          <a:stretch/>
        </p:blipFill>
        <p:spPr>
          <a:xfrm>
            <a:off x="5187291" y="3923666"/>
            <a:ext cx="2520000" cy="263170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4786"/>
          <a:stretch/>
        </p:blipFill>
        <p:spPr>
          <a:xfrm>
            <a:off x="7707291" y="3258000"/>
            <a:ext cx="132423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201" t="26992" r="22126" b="43178"/>
          <a:stretch/>
        </p:blipFill>
        <p:spPr bwMode="auto">
          <a:xfrm>
            <a:off x="0" y="856377"/>
            <a:ext cx="9144000" cy="338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683568" y="2996952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4997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Reservation cancel  </a:t>
            </a:r>
            <a:endParaRPr lang="ko-KR" altLang="en-US" sz="2400" b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7504" y="3573016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7504" y="4293096"/>
            <a:ext cx="358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dirty="0" smtClean="0"/>
              <a:t>Select the reservation.</a:t>
            </a:r>
          </a:p>
          <a:p>
            <a:pPr marL="342900" indent="-342900">
              <a:buAutoNum type="arabicParenR"/>
            </a:pPr>
            <a:r>
              <a:rPr lang="en-US" altLang="ko-KR" dirty="0" smtClean="0"/>
              <a:t>Click the ‘reservation cancel’.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0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413" t="26084" r="19288" b="25282"/>
          <a:stretch/>
        </p:blipFill>
        <p:spPr bwMode="auto">
          <a:xfrm>
            <a:off x="2555776" y="4099034"/>
            <a:ext cx="6336704" cy="250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413" t="26157" r="1176" b="43192"/>
          <a:stretch/>
        </p:blipFill>
        <p:spPr bwMode="auto">
          <a:xfrm>
            <a:off x="0" y="934806"/>
            <a:ext cx="8964489" cy="239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28941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Input result</a:t>
            </a:r>
            <a:endParaRPr lang="ko-KR" altLang="en-US" sz="2400" b="1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259632" y="2422629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2782669"/>
            <a:ext cx="2160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305986"/>
            <a:ext cx="4390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Select the reservation.</a:t>
            </a:r>
          </a:p>
          <a:p>
            <a:pPr marL="342900" indent="-342900">
              <a:buAutoNum type="arabicParenR"/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Click the ‘Input result’.</a:t>
            </a:r>
          </a:p>
          <a:p>
            <a:pPr marL="342900" indent="-342900">
              <a:buAutoNum type="arabicParenR"/>
            </a:pPr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Check the information and click ‘save’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275856" y="4149080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275856" y="4509120"/>
            <a:ext cx="5544616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746670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After measurement, you have to input result instead of filling in log sheet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46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upload &amp; download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4800" r="36218" b="28999"/>
          <a:stretch>
            <a:fillRect/>
          </a:stretch>
        </p:blipFill>
        <p:spPr bwMode="auto">
          <a:xfrm>
            <a:off x="4598988" y="1412875"/>
            <a:ext cx="4321175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0" t="24933" r="36414" b="28867"/>
          <a:stretch>
            <a:fillRect/>
          </a:stretch>
        </p:blipFill>
        <p:spPr bwMode="auto">
          <a:xfrm>
            <a:off x="206375" y="1412875"/>
            <a:ext cx="4284663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476375" y="1042988"/>
            <a:ext cx="1779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800" b="1" dirty="0"/>
              <a:t>외부 </a:t>
            </a:r>
            <a:r>
              <a:rPr kumimoji="0" lang="en-US" altLang="ko-KR" sz="1800" b="1" dirty="0"/>
              <a:t>PC </a:t>
            </a:r>
            <a:r>
              <a:rPr kumimoji="0" lang="ko-KR" altLang="en-US" sz="1800" b="1" dirty="0" err="1"/>
              <a:t>접속시</a:t>
            </a:r>
            <a:endParaRPr kumimoji="0" lang="ko-KR" altLang="en-US" sz="1800" b="1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795963" y="981075"/>
            <a:ext cx="2462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800" b="1" dirty="0"/>
              <a:t>UCRF </a:t>
            </a:r>
            <a:r>
              <a:rPr kumimoji="0" lang="ko-KR" altLang="en-US" sz="1800" b="1" dirty="0"/>
              <a:t>내부 </a:t>
            </a:r>
            <a:r>
              <a:rPr kumimoji="0" lang="en-US" altLang="ko-KR" sz="1800" b="1" dirty="0"/>
              <a:t>PC </a:t>
            </a:r>
            <a:r>
              <a:rPr kumimoji="0" lang="ko-KR" altLang="en-US" sz="1800" b="1" dirty="0" err="1"/>
              <a:t>접속시</a:t>
            </a:r>
            <a:endParaRPr kumimoji="0" lang="ko-KR" altLang="en-US" sz="1800" b="1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9388" y="5516563"/>
            <a:ext cx="24481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800" b="1" dirty="0"/>
              <a:t>Common ID : </a:t>
            </a:r>
            <a:r>
              <a:rPr kumimoji="0" lang="en-US" altLang="ko-KR" sz="1800" b="1" dirty="0" err="1"/>
              <a:t>djlim</a:t>
            </a:r>
            <a:r>
              <a:rPr kumimoji="0" lang="en-US" altLang="ko-KR" sz="1800" b="1" dirty="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800" b="1" dirty="0"/>
              <a:t>Common PW : </a:t>
            </a:r>
            <a:r>
              <a:rPr kumimoji="0" lang="en-US" altLang="ko-KR" sz="1800" b="1" dirty="0" smtClean="0"/>
              <a:t>0254</a:t>
            </a:r>
            <a:endParaRPr kumimoji="0" lang="en-US" altLang="ko-KR" sz="1800" b="1" dirty="0"/>
          </a:p>
        </p:txBody>
      </p:sp>
      <p:sp>
        <p:nvSpPr>
          <p:cNvPr id="9" name="직사각형 8"/>
          <p:cNvSpPr/>
          <p:nvPr/>
        </p:nvSpPr>
        <p:spPr>
          <a:xfrm>
            <a:off x="2138363" y="2266950"/>
            <a:ext cx="1290637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2124075" y="3509963"/>
            <a:ext cx="431800" cy="252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521450" y="2276475"/>
            <a:ext cx="1290638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507163" y="3519488"/>
            <a:ext cx="431800" cy="252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</p:spTree>
    <p:extLst>
      <p:ext uri="{BB962C8B-B14F-4D97-AF65-F5344CB8AC3E}">
        <p14:creationId xmlns:p14="http://schemas.microsoft.com/office/powerpoint/2010/main" val="162407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upload &amp; download</a:t>
            </a:r>
            <a:endParaRPr lang="ko-KR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133600"/>
            <a:ext cx="87407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4610100" y="4221163"/>
            <a:ext cx="4314825" cy="2232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156325" y="3789363"/>
            <a:ext cx="12001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800"/>
              <a:t>Server PC</a:t>
            </a:r>
            <a:endParaRPr kumimoji="0" lang="ko-KR" altLang="en-US" sz="1800"/>
          </a:p>
        </p:txBody>
      </p:sp>
      <p:sp>
        <p:nvSpPr>
          <p:cNvPr id="16" name="직사각형 15"/>
          <p:cNvSpPr/>
          <p:nvPr/>
        </p:nvSpPr>
        <p:spPr>
          <a:xfrm>
            <a:off x="257175" y="4221163"/>
            <a:ext cx="4314825" cy="223202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187450" y="3789363"/>
            <a:ext cx="20732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ko-KR" altLang="en-US" sz="1800"/>
              <a:t>분석</a:t>
            </a:r>
            <a:r>
              <a:rPr kumimoji="0" lang="en-US" altLang="ko-KR" sz="1800"/>
              <a:t> PC or My PC</a:t>
            </a:r>
            <a:endParaRPr kumimoji="0" lang="ko-KR" altLang="en-US" sz="1800"/>
          </a:p>
        </p:txBody>
      </p:sp>
      <p:sp>
        <p:nvSpPr>
          <p:cNvPr id="18" name="직사각형 17"/>
          <p:cNvSpPr/>
          <p:nvPr/>
        </p:nvSpPr>
        <p:spPr>
          <a:xfrm>
            <a:off x="1116013" y="845385"/>
            <a:ext cx="1368425" cy="1150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3851275" y="845385"/>
            <a:ext cx="1368425" cy="1150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659563" y="845385"/>
            <a:ext cx="1368425" cy="1150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1190625" y="916823"/>
            <a:ext cx="1220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b="1"/>
              <a:t>Equipment</a:t>
            </a:r>
            <a:r>
              <a:rPr kumimoji="0" lang="ko-KR" altLang="en-US" sz="1200" b="1"/>
              <a:t> </a:t>
            </a:r>
            <a:r>
              <a:rPr kumimoji="0" lang="en-US" altLang="ko-KR" sz="1200" b="1"/>
              <a:t>PC</a:t>
            </a:r>
            <a:endParaRPr kumimoji="0" lang="ko-KR" altLang="en-US" sz="1200" b="1"/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4051300" y="916823"/>
            <a:ext cx="898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b="1"/>
              <a:t>Server</a:t>
            </a:r>
            <a:r>
              <a:rPr kumimoji="0" lang="ko-KR" altLang="en-US" sz="1200" b="1"/>
              <a:t> </a:t>
            </a:r>
            <a:r>
              <a:rPr kumimoji="0" lang="en-US" altLang="ko-KR" sz="1200" b="1"/>
              <a:t>PC</a:t>
            </a:r>
            <a:endParaRPr kumimoji="0" lang="ko-KR" altLang="en-US" sz="1200" b="1"/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6732588" y="916823"/>
            <a:ext cx="12811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200" b="1"/>
              <a:t>Researcher </a:t>
            </a:r>
            <a:r>
              <a:rPr kumimoji="0" lang="ko-KR" altLang="en-US" sz="1200" b="1"/>
              <a:t> </a:t>
            </a:r>
            <a:r>
              <a:rPr kumimoji="0" lang="en-US" altLang="ko-KR" sz="1200" b="1"/>
              <a:t>PC</a:t>
            </a:r>
            <a:endParaRPr kumimoji="0" lang="ko-KR" altLang="en-US" sz="1200" b="1"/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158875" y="1205748"/>
            <a:ext cx="11865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 dirty="0"/>
              <a:t>100. 100. </a:t>
            </a:r>
            <a:r>
              <a:rPr kumimoji="0" lang="en-US" altLang="ko-KR" sz="1000" b="1" dirty="0" smtClean="0"/>
              <a:t>100.30</a:t>
            </a:r>
            <a:endParaRPr kumimoji="0" lang="ko-KR" altLang="en-US" sz="1000" b="1" dirty="0"/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3859213" y="1205748"/>
            <a:ext cx="13051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 dirty="0"/>
              <a:t>100. 100. 100. </a:t>
            </a:r>
            <a:r>
              <a:rPr lang="en-US" altLang="ko-KR" sz="1000" b="1" dirty="0" smtClean="0"/>
              <a:t>247</a:t>
            </a:r>
            <a:endParaRPr kumimoji="0" lang="ko-KR" altLang="en-US" sz="1000" b="1" dirty="0"/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4098925" y="1493085"/>
            <a:ext cx="801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10.24.9.74</a:t>
            </a:r>
            <a:endParaRPr kumimoji="0" lang="ko-KR" altLang="en-US" sz="1000" b="1"/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6972300" y="1493085"/>
            <a:ext cx="801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10.24.9.74</a:t>
            </a:r>
            <a:endParaRPr kumimoji="0" lang="ko-KR" altLang="en-US" sz="1000" b="1"/>
          </a:p>
        </p:txBody>
      </p:sp>
      <p:sp>
        <p:nvSpPr>
          <p:cNvPr id="28" name="왼쪽/오른쪽 화살표 27"/>
          <p:cNvSpPr/>
          <p:nvPr/>
        </p:nvSpPr>
        <p:spPr>
          <a:xfrm>
            <a:off x="2627313" y="1205748"/>
            <a:ext cx="1008062" cy="287337"/>
          </a:xfrm>
          <a:prstGeom prst="left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9" name="왼쪽/오른쪽 화살표 28"/>
          <p:cNvSpPr/>
          <p:nvPr/>
        </p:nvSpPr>
        <p:spPr>
          <a:xfrm>
            <a:off x="5435600" y="1564523"/>
            <a:ext cx="1008063" cy="288925"/>
          </a:xfrm>
          <a:prstGeom prst="leftRightArrow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2546350" y="1012073"/>
            <a:ext cx="1257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Network Connect</a:t>
            </a:r>
            <a:endParaRPr kumimoji="0" lang="ko-KR" altLang="en-US" sz="1000" b="1"/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330825" y="1348623"/>
            <a:ext cx="1217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Internet Connect</a:t>
            </a:r>
            <a:endParaRPr kumimoji="0" lang="ko-KR" altLang="en-US" sz="1000" b="1"/>
          </a:p>
        </p:txBody>
      </p:sp>
    </p:spTree>
    <p:extLst>
      <p:ext uri="{BB962C8B-B14F-4D97-AF65-F5344CB8AC3E}">
        <p14:creationId xmlns:p14="http://schemas.microsoft.com/office/powerpoint/2010/main" val="337719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Equipment</a:t>
            </a:r>
            <a:endParaRPr lang="ko-KR" altLang="en-US" dirty="0"/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2005314" y="4828890"/>
            <a:ext cx="20425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2000" dirty="0" smtClean="0">
                <a:latin typeface="맑은 고딕" panose="020B0503020000020004" pitchFamily="50" charset="-127"/>
                <a:cs typeface="Arial Unicode MS" panose="020B0604020202020204" pitchFamily="50" charset="-127"/>
              </a:rPr>
              <a:t>Dimension AFM</a:t>
            </a:r>
            <a:endParaRPr lang="ko-KR" altLang="en-US" sz="2000" dirty="0">
              <a:latin typeface="맑은 고딕" panose="020B05030200000200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5677188" y="5028945"/>
            <a:ext cx="2076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Unicode MS" panose="020B06040202020202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2000" dirty="0" smtClean="0">
                <a:latin typeface="맑은 고딕" panose="020B0503020000020004" pitchFamily="50" charset="-127"/>
                <a:cs typeface="Arial Unicode MS" panose="020B0604020202020204" pitchFamily="50" charset="-127"/>
              </a:rPr>
              <a:t>Multimode AFM</a:t>
            </a:r>
            <a:endParaRPr lang="ko-KR" altLang="en-US" sz="2000" dirty="0">
              <a:latin typeface="맑은 고딕" panose="020B05030200000200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99" b="91505" l="7149" r="98538">
                        <a14:foregroundMark x1="54996" y1="43083" x2="54996" y2="43083"/>
                        <a14:foregroundMark x1="23802" y1="83192" x2="23802" y2="83192"/>
                        <a14:foregroundMark x1="79935" y1="83192" x2="79935" y2="83192"/>
                        <a14:foregroundMark x1="57677" y1="47573" x2="57677" y2="47573"/>
                        <a14:foregroundMark x1="44598" y1="46663" x2="44598" y2="46663"/>
                        <a14:foregroundMark x1="45573" y1="43629" x2="45573" y2="43629"/>
                        <a14:foregroundMark x1="50853" y1="42354" x2="50853" y2="42354"/>
                        <a14:foregroundMark x1="85459" y1="83556" x2="85459" y2="83556"/>
                        <a14:foregroundMark x1="76523" y1="84102" x2="76523" y2="84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9243" b="6342"/>
          <a:stretch/>
        </p:blipFill>
        <p:spPr>
          <a:xfrm>
            <a:off x="1766588" y="2113147"/>
            <a:ext cx="2520000" cy="263170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4786"/>
          <a:stretch/>
        </p:blipFill>
        <p:spPr>
          <a:xfrm>
            <a:off x="6053176" y="1629000"/>
            <a:ext cx="132423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History of SPM</a:t>
            </a:r>
            <a:endParaRPr lang="ko-KR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19" y="957679"/>
            <a:ext cx="665956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7"/>
          <p:cNvSpPr>
            <a:spLocks noChangeArrowheads="1"/>
          </p:cNvSpPr>
          <p:nvPr/>
        </p:nvSpPr>
        <p:spPr bwMode="auto">
          <a:xfrm>
            <a:off x="755650" y="3765967"/>
            <a:ext cx="73453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ko-KR" altLang="en-US" sz="1600" dirty="0">
                <a:cs typeface="Arial" panose="020B0604020202020204" pitchFamily="34" charset="0"/>
              </a:rPr>
              <a:t> 주사 </a:t>
            </a:r>
            <a:r>
              <a:rPr kumimoji="0" lang="ko-KR" altLang="en-US" sz="1600" dirty="0" err="1">
                <a:cs typeface="Arial" panose="020B0604020202020204" pitchFamily="34" charset="0"/>
              </a:rPr>
              <a:t>탐침</a:t>
            </a:r>
            <a:r>
              <a:rPr kumimoji="0" lang="ko-KR" altLang="en-US" sz="1600" dirty="0">
                <a:cs typeface="Arial" panose="020B0604020202020204" pitchFamily="34" charset="0"/>
              </a:rPr>
              <a:t> 현미경</a:t>
            </a:r>
            <a:r>
              <a:rPr kumimoji="0" lang="en-US" altLang="ko-KR" sz="1600" dirty="0">
                <a:cs typeface="Arial" panose="020B0604020202020204" pitchFamily="34" charset="0"/>
              </a:rPr>
              <a:t>(SPM) = STM + AFM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400" dirty="0">
                <a:cs typeface="Arial" panose="020B0604020202020204" pitchFamily="34" charset="0"/>
              </a:rPr>
              <a:t>- STM (Scanning Tunneling Microscope)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400" dirty="0">
                <a:cs typeface="Arial" panose="020B0604020202020204" pitchFamily="34" charset="0"/>
              </a:rPr>
              <a:t>- 1982 : </a:t>
            </a:r>
            <a:r>
              <a:rPr kumimoji="0" lang="en-US" altLang="ko-KR" sz="1400" dirty="0" err="1">
                <a:cs typeface="Arial" panose="020B0604020202020204" pitchFamily="34" charset="0"/>
              </a:rPr>
              <a:t>Bining</a:t>
            </a:r>
            <a:r>
              <a:rPr kumimoji="0" lang="en-US" altLang="ko-KR" sz="1400" dirty="0">
                <a:cs typeface="Arial" panose="020B0604020202020204" pitchFamily="34" charset="0"/>
              </a:rPr>
              <a:t>, Rohrer, Gerber, and </a:t>
            </a:r>
            <a:r>
              <a:rPr kumimoji="0" lang="en-US" altLang="ko-KR" sz="1400" dirty="0" err="1">
                <a:cs typeface="Arial" panose="020B0604020202020204" pitchFamily="34" charset="0"/>
              </a:rPr>
              <a:t>Weibelat</a:t>
            </a:r>
            <a:r>
              <a:rPr kumimoji="0" lang="en-US" altLang="ko-KR" sz="1400" dirty="0">
                <a:cs typeface="Arial" panose="020B0604020202020204" pitchFamily="34" charset="0"/>
              </a:rPr>
              <a:t> IBM, Zurich 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  <a:endParaRPr kumimoji="0" lang="en-US" altLang="ko-KR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ko-KR" sz="1400" dirty="0">
                <a:cs typeface="Arial" panose="020B0604020202020204" pitchFamily="34" charset="0"/>
              </a:rPr>
              <a:t> 1986 : Received Nobel Prize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kumimoji="0" lang="en-US" altLang="ko-KR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ko-KR" sz="1600" dirty="0">
                <a:cs typeface="Arial" panose="020B0604020202020204" pitchFamily="34" charset="0"/>
              </a:rPr>
              <a:t> AFM (Atomic Force Microscope)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ko-KR" sz="1400" dirty="0">
                <a:cs typeface="Arial" panose="020B0604020202020204" pitchFamily="34" charset="0"/>
              </a:rPr>
              <a:t> 1986 : Binning, </a:t>
            </a:r>
            <a:r>
              <a:rPr kumimoji="0" lang="en-US" altLang="ko-KR" sz="1400" dirty="0" err="1">
                <a:cs typeface="Arial" panose="020B0604020202020204" pitchFamily="34" charset="0"/>
              </a:rPr>
              <a:t>Quate</a:t>
            </a:r>
            <a:r>
              <a:rPr kumimoji="0" lang="en-US" altLang="ko-KR" sz="1400" dirty="0">
                <a:cs typeface="Arial" panose="020B0604020202020204" pitchFamily="34" charset="0"/>
              </a:rPr>
              <a:t>, and Gerber, IBM and </a:t>
            </a:r>
            <a:r>
              <a:rPr kumimoji="0" lang="en-US" altLang="ko-KR" sz="1400" dirty="0" err="1">
                <a:cs typeface="Arial" panose="020B0604020202020204" pitchFamily="34" charset="0"/>
              </a:rPr>
              <a:t>Standford</a:t>
            </a:r>
            <a:r>
              <a:rPr kumimoji="0" lang="en-US" altLang="ko-KR" sz="1400" dirty="0">
                <a:cs typeface="Arial" panose="020B0604020202020204" pitchFamily="34" charset="0"/>
              </a:rPr>
              <a:t> 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  <a:endParaRPr kumimoji="0" lang="en-US" altLang="ko-KR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kumimoji="0" lang="en-US" altLang="ko-KR" sz="1400" dirty="0">
                <a:cs typeface="Arial" panose="020B0604020202020204" pitchFamily="34" charset="0"/>
              </a:rPr>
              <a:t> 1989 : </a:t>
            </a:r>
            <a:r>
              <a:rPr kumimoji="0" lang="ko-KR" altLang="en-US" sz="1400" dirty="0">
                <a:cs typeface="Arial" panose="020B0604020202020204" pitchFamily="34" charset="0"/>
              </a:rPr>
              <a:t>처음으로 상품화 </a:t>
            </a:r>
            <a:r>
              <a:rPr kumimoji="0" lang="en-US" altLang="ko-KR" sz="1400" dirty="0">
                <a:cs typeface="Arial" panose="020B0604020202020204" pitchFamily="34" charset="0"/>
              </a:rPr>
              <a:t>Tapping Mode™ AFM 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  <a:r>
              <a:rPr kumimoji="0" lang="en-US" altLang="ko-KR" sz="1400" dirty="0">
                <a:cs typeface="Arial" panose="020B0604020202020204" pitchFamily="34" charset="0"/>
              </a:rPr>
              <a:t/>
            </a:r>
            <a:br>
              <a:rPr kumimoji="0" lang="en-US" altLang="ko-KR" sz="1400" dirty="0">
                <a:cs typeface="Arial" panose="020B0604020202020204" pitchFamily="34" charset="0"/>
              </a:rPr>
            </a:br>
            <a:r>
              <a:rPr kumimoji="0" lang="en-US" altLang="ko-KR" sz="1400" dirty="0">
                <a:cs typeface="Arial" panose="020B0604020202020204" pitchFamily="34" charset="0"/>
              </a:rPr>
              <a:t>- 1994 : Fluid Tapping ™Mode 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  <a:endParaRPr kumimoji="0" lang="en-US" altLang="ko-KR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400" dirty="0">
                <a:cs typeface="Arial" panose="020B0604020202020204" pitchFamily="34" charset="0"/>
              </a:rPr>
              <a:t>- 2001 : Fast Scan 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  <a:endParaRPr kumimoji="0" lang="en-US" altLang="ko-KR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400" dirty="0">
                <a:cs typeface="Arial" panose="020B0604020202020204" pitchFamily="34" charset="0"/>
              </a:rPr>
              <a:t>- 2003 : TR-Mode™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  <a:endParaRPr kumimoji="0" lang="en-US" altLang="ko-KR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1400" dirty="0">
                <a:cs typeface="Arial" panose="020B0604020202020204" pitchFamily="34" charset="0"/>
              </a:rPr>
              <a:t>- 2006 : Harmonic Image </a:t>
            </a:r>
            <a:r>
              <a:rPr kumimoji="0" lang="ko-KR" altLang="en-US" sz="1400" dirty="0">
                <a:cs typeface="Arial" panose="020B0604020202020204" pitchFamily="34" charset="0"/>
              </a:rPr>
              <a:t>개발</a:t>
            </a:r>
          </a:p>
        </p:txBody>
      </p:sp>
    </p:spTree>
    <p:extLst>
      <p:ext uri="{BB962C8B-B14F-4D97-AF65-F5344CB8AC3E}">
        <p14:creationId xmlns:p14="http://schemas.microsoft.com/office/powerpoint/2010/main" val="342584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Characteristics of </a:t>
            </a:r>
            <a:r>
              <a:rPr lang="en-US" altLang="ko-KR" dirty="0" smtClean="0"/>
              <a:t>SPM</a:t>
            </a:r>
            <a:endParaRPr lang="ko-KR" alt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098591"/>
            <a:ext cx="910907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22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Basic principles </a:t>
            </a:r>
            <a:endParaRPr lang="ko-KR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063"/>
            <a:ext cx="91440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48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Basic principles </a:t>
            </a:r>
            <a:endParaRPr lang="ko-KR" altLang="en-US" dirty="0"/>
          </a:p>
        </p:txBody>
      </p:sp>
      <p:sp>
        <p:nvSpPr>
          <p:cNvPr id="3" name="직사각형 4"/>
          <p:cNvSpPr>
            <a:spLocks noChangeArrowheads="1"/>
          </p:cNvSpPr>
          <p:nvPr/>
        </p:nvSpPr>
        <p:spPr bwMode="auto">
          <a:xfrm>
            <a:off x="250825" y="4391025"/>
            <a:ext cx="8642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1400" dirty="0">
                <a:cs typeface="Arial Unicode MS" panose="020B0604020202020204" pitchFamily="50" charset="-127"/>
              </a:rPr>
              <a:t> AFM</a:t>
            </a:r>
            <a:r>
              <a:rPr lang="ko-KR" altLang="en-US" sz="1400" dirty="0">
                <a:cs typeface="Arial Unicode MS" panose="020B0604020202020204" pitchFamily="50" charset="-127"/>
              </a:rPr>
              <a:t>에서는 </a:t>
            </a:r>
            <a:r>
              <a:rPr lang="en-US" altLang="ko-KR" sz="1400" dirty="0">
                <a:cs typeface="Arial Unicode MS" panose="020B0604020202020204" pitchFamily="50" charset="-127"/>
              </a:rPr>
              <a:t>STM</a:t>
            </a:r>
            <a:r>
              <a:rPr lang="ko-KR" altLang="en-US" sz="1400" dirty="0">
                <a:cs typeface="Arial Unicode MS" panose="020B0604020202020204" pitchFamily="50" charset="-127"/>
              </a:rPr>
              <a:t>과는 달리 텅스텐 또는 백금으로 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</a:t>
            </a:r>
            <a:r>
              <a:rPr lang="ko-KR" altLang="en-US" sz="1400" dirty="0">
                <a:cs typeface="Arial Unicode MS" panose="020B0604020202020204" pitchFamily="50" charset="-127"/>
              </a:rPr>
              <a:t> 대신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나노</a:t>
            </a:r>
            <a:r>
              <a:rPr lang="ko-KR" altLang="en-US" sz="1400" dirty="0">
                <a:cs typeface="Arial Unicode MS" panose="020B0604020202020204" pitchFamily="50" charset="-127"/>
              </a:rPr>
              <a:t> 기술로 제조된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프로브</a:t>
            </a:r>
            <a:r>
              <a:rPr lang="en-US" altLang="ko-KR" sz="1400" dirty="0">
                <a:cs typeface="Arial Unicode MS" panose="020B0604020202020204" pitchFamily="50" charset="-127"/>
              </a:rPr>
              <a:t>(Probe)</a:t>
            </a:r>
            <a:r>
              <a:rPr lang="ko-KR" altLang="en-US" sz="1400" dirty="0">
                <a:cs typeface="Arial Unicode MS" panose="020B0604020202020204" pitchFamily="50" charset="-127"/>
              </a:rPr>
              <a:t>를 사용</a:t>
            </a: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sz="1400" dirty="0">
                <a:cs typeface="Arial Unicode MS" panose="020B0604020202020204" pitchFamily="50" charset="-127"/>
              </a:rPr>
              <a:t> 이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프로브는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프로브의</a:t>
            </a:r>
            <a:r>
              <a:rPr lang="ko-KR" altLang="en-US" sz="1400" dirty="0">
                <a:cs typeface="Arial Unicode MS" panose="020B0604020202020204" pitchFamily="50" charset="-127"/>
              </a:rPr>
              <a:t> 모판</a:t>
            </a:r>
            <a:r>
              <a:rPr lang="en-US" altLang="ko-KR" sz="1400" dirty="0">
                <a:cs typeface="Arial Unicode MS" panose="020B0604020202020204" pitchFamily="50" charset="-127"/>
              </a:rPr>
              <a:t>(substrate) </a:t>
            </a:r>
            <a:r>
              <a:rPr lang="ko-KR" altLang="en-US" sz="1400" dirty="0">
                <a:cs typeface="Arial Unicode MS" panose="020B0604020202020204" pitchFamily="50" charset="-127"/>
              </a:rPr>
              <a:t>끝에 아주 미세한 힘</a:t>
            </a:r>
            <a:r>
              <a:rPr lang="en-US" altLang="ko-KR" sz="1400" dirty="0">
                <a:cs typeface="Arial Unicode MS" panose="020B0604020202020204" pitchFamily="50" charset="-127"/>
              </a:rPr>
              <a:t>(</a:t>
            </a:r>
            <a:r>
              <a:rPr lang="en-US" altLang="ko-KR" sz="1400" dirty="0" err="1">
                <a:cs typeface="Arial Unicode MS" panose="020B0604020202020204" pitchFamily="50" charset="-127"/>
              </a:rPr>
              <a:t>nN</a:t>
            </a:r>
            <a:r>
              <a:rPr lang="en-US" altLang="ko-KR" sz="1400" dirty="0">
                <a:cs typeface="Arial Unicode MS" panose="020B0604020202020204" pitchFamily="50" charset="-127"/>
              </a:rPr>
              <a:t>))</a:t>
            </a:r>
            <a:r>
              <a:rPr lang="ko-KR" altLang="en-US" sz="1400" dirty="0">
                <a:cs typeface="Arial Unicode MS" panose="020B0604020202020204" pitchFamily="50" charset="-127"/>
              </a:rPr>
              <a:t>에서 쉽게 휘어지는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</a:t>
            </a:r>
            <a:r>
              <a:rPr lang="en-US" altLang="ko-KR" sz="1400" dirty="0">
                <a:cs typeface="Arial Unicode MS" panose="020B0604020202020204" pitchFamily="50" charset="-127"/>
              </a:rPr>
              <a:t>(cantilever)</a:t>
            </a:r>
            <a:r>
              <a:rPr lang="ko-KR" altLang="en-US" sz="1400" dirty="0">
                <a:cs typeface="Arial Unicode MS" panose="020B0604020202020204" pitchFamily="50" charset="-127"/>
              </a:rPr>
              <a:t>가 있고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>
                <a:cs typeface="Arial Unicode MS" panose="020B0604020202020204" pitchFamily="50" charset="-127"/>
              </a:rPr>
              <a:t>이 끝에는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</a:t>
            </a:r>
            <a:r>
              <a:rPr lang="en-US" altLang="ko-KR" sz="1400" dirty="0">
                <a:cs typeface="Arial Unicode MS" panose="020B0604020202020204" pitchFamily="50" charset="-127"/>
              </a:rPr>
              <a:t>(tip)</a:t>
            </a:r>
            <a:r>
              <a:rPr lang="ko-KR" altLang="en-US" sz="1400" dirty="0">
                <a:cs typeface="Arial Unicode MS" panose="020B0604020202020204" pitchFamily="50" charset="-127"/>
              </a:rPr>
              <a:t>이 부착됨 </a:t>
            </a: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endParaRPr lang="ko-KR" altLang="en-US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프로브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탐침의</a:t>
            </a:r>
            <a:r>
              <a:rPr lang="ko-KR" altLang="en-US" sz="1400" dirty="0">
                <a:cs typeface="Arial Unicode MS" panose="020B0604020202020204" pitchFamily="50" charset="-127"/>
              </a:rPr>
              <a:t> 끝을 샘플 표면에 근접시키면 인력 또는 척력이 작용하여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캔틸레버의</a:t>
            </a:r>
            <a:r>
              <a:rPr lang="ko-KR" altLang="en-US" sz="1400" dirty="0">
                <a:cs typeface="Arial Unicode MS" panose="020B0604020202020204" pitchFamily="50" charset="-127"/>
              </a:rPr>
              <a:t> 휨이 발생 </a:t>
            </a: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endParaRPr lang="ko-KR" altLang="en-US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 sz="1400" dirty="0">
                <a:cs typeface="Arial Unicode MS" panose="020B0604020202020204" pitchFamily="50" charset="-127"/>
              </a:rPr>
              <a:t> 휨이 일정하게 유지되도록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궤환</a:t>
            </a:r>
            <a:r>
              <a:rPr lang="ko-KR" altLang="en-US" sz="1400" dirty="0">
                <a:cs typeface="Arial Unicode MS" panose="020B0604020202020204" pitchFamily="50" charset="-127"/>
              </a:rPr>
              <a:t> 회로에 의해 정밀 제어하면서 각 </a:t>
            </a:r>
            <a:r>
              <a:rPr lang="en-US" altLang="ko-KR" sz="1400" dirty="0">
                <a:cs typeface="Arial Unicode MS" panose="020B0604020202020204" pitchFamily="50" charset="-127"/>
              </a:rPr>
              <a:t>(</a:t>
            </a:r>
            <a:r>
              <a:rPr lang="en-US" altLang="ko-KR" sz="1400" dirty="0" err="1">
                <a:cs typeface="Arial Unicode MS" panose="020B0604020202020204" pitchFamily="50" charset="-127"/>
              </a:rPr>
              <a:t>x,y</a:t>
            </a:r>
            <a:r>
              <a:rPr lang="en-US" altLang="ko-KR" sz="1400" dirty="0">
                <a:cs typeface="Arial Unicode MS" panose="020B0604020202020204" pitchFamily="50" charset="-127"/>
              </a:rPr>
              <a:t>)</a:t>
            </a:r>
            <a:r>
              <a:rPr lang="ko-KR" altLang="en-US" sz="1400" dirty="0">
                <a:cs typeface="Arial Unicode MS" panose="020B0604020202020204" pitchFamily="50" charset="-127"/>
              </a:rPr>
              <a:t>점에서 스캐너의 수직위치를 저장하여 샘플표면의 삼차원 영상을 획득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"/>
          <a:stretch>
            <a:fillRect/>
          </a:stretch>
        </p:blipFill>
        <p:spPr bwMode="auto">
          <a:xfrm>
            <a:off x="1593056" y="1077912"/>
            <a:ext cx="595788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958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Large Stage SPM(Dimension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6" y="1212934"/>
            <a:ext cx="5265737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336073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6" y="4669005"/>
            <a:ext cx="28765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18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504" y="980728"/>
            <a:ext cx="88204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b="1" dirty="0" smtClean="0"/>
              <a:t>제</a:t>
            </a:r>
            <a:r>
              <a:rPr lang="en-US" altLang="ko-KR" sz="1200" b="1" dirty="0" smtClean="0"/>
              <a:t>1</a:t>
            </a:r>
            <a:r>
              <a:rPr lang="ko-KR" altLang="en-US" sz="1200" b="1" dirty="0" smtClean="0"/>
              <a:t>장 총칙</a:t>
            </a:r>
            <a:endParaRPr lang="ko-KR" altLang="en-US" sz="1200" dirty="0" smtClean="0"/>
          </a:p>
          <a:p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목적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이 지침은 「연구지원본부 운영규정」제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조에 의하여 울산과학기술대학교 연구지원본부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이하 “연구지원본부”라 한다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의 운영에 필요한 세부 사항을 정함을 목적으로 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2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적용범위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이 지침은 본 대학교의 교수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대학원생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학부생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연구원 및 연구지원본부 수시 출입자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그리고 장비 담당자에게 적용된다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용어의 정의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이 지침에서 사용하는 용어의 정의는 다음 각 호와 같다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en-US" altLang="ko-KR" sz="1200" dirty="0" smtClean="0"/>
              <a:t>1. “</a:t>
            </a:r>
            <a:r>
              <a:rPr lang="ko-KR" altLang="en-US" sz="1200" dirty="0" smtClean="0"/>
              <a:t>자율 사용”이라 함은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본 대학교에 소속된 교직원 또는 학생 중에서 연구지원본부에서 정한 절차를 따라 자율 사용 자격을 얻은 자가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장비담당자의 도움 없이 독립적으로 장비를 이용하는 것을 말한다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en-US" altLang="ko-KR" sz="1200" dirty="0" smtClean="0"/>
              <a:t>2. “</a:t>
            </a:r>
            <a:r>
              <a:rPr lang="ko-KR" altLang="en-US" sz="1200" dirty="0" smtClean="0"/>
              <a:t>자율 사용자”라 함은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제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호의 “자율 사용”에 관한 자격을 얻은 자를 말한다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en-US" altLang="ko-KR" sz="1200" dirty="0" smtClean="0"/>
              <a:t>3. “</a:t>
            </a:r>
            <a:r>
              <a:rPr lang="ko-KR" altLang="en-US" sz="1200" dirty="0" smtClean="0"/>
              <a:t>분석 및 공정 의뢰”라 함은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연구지원본부의 공용장비를 이용하여 시험분석 또는 공정의 결과를 얻기 위하여 장비담당자에게 일련의 분석 및 공정 과정을 의뢰하는 것을 말한다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115614"/>
            <a:ext cx="2356707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UCRF </a:t>
            </a:r>
            <a:r>
              <a:rPr lang="ko-KR" altLang="en-US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운영지침</a:t>
            </a:r>
          </a:p>
        </p:txBody>
      </p:sp>
    </p:spTree>
    <p:extLst>
      <p:ext uri="{BB962C8B-B14F-4D97-AF65-F5344CB8AC3E}">
        <p14:creationId xmlns:p14="http://schemas.microsoft.com/office/powerpoint/2010/main" val="2989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Small Stage SPM(Multimode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1075"/>
            <a:ext cx="360045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3887788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25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Scanning the </a:t>
            </a:r>
            <a:r>
              <a:rPr lang="en-US" altLang="ko-KR" dirty="0" smtClean="0"/>
              <a:t>Sample</a:t>
            </a:r>
            <a:endParaRPr lang="ko-KR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052513"/>
            <a:ext cx="49228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652963"/>
            <a:ext cx="57102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282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Scanning the </a:t>
            </a:r>
            <a:r>
              <a:rPr lang="en-US" altLang="ko-KR" dirty="0" smtClean="0"/>
              <a:t>Tip</a:t>
            </a:r>
            <a:endParaRPr lang="ko-KR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43195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446405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675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Scanner</a:t>
            </a:r>
            <a:endParaRPr lang="ko-KR" alt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997117"/>
            <a:ext cx="87915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553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Closed loop &amp; Open loop Scanner </a:t>
            </a:r>
            <a:endParaRPr lang="ko-KR" alt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57788"/>
            <a:ext cx="74961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28788"/>
            <a:ext cx="41417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944688"/>
            <a:ext cx="497681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7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force of the </a:t>
            </a:r>
            <a:r>
              <a:rPr lang="en-US" altLang="ko-KR" dirty="0" smtClean="0"/>
              <a:t>interface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764588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9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principle of </a:t>
            </a:r>
            <a:r>
              <a:rPr lang="en-US" altLang="ko-KR" dirty="0" err="1"/>
              <a:t>afm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76" y="1380999"/>
            <a:ext cx="3705225" cy="2562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178" y="4826108"/>
            <a:ext cx="8325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STM(Scanning Tunneling Microcopy)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문제점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해결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원자와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원자와의 반발력과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인력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전기적인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특성과 무관하므로 도체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반도체 및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부도체 등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시료의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분석에 범용적으로 적용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134" y="1024939"/>
            <a:ext cx="289789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Resolution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35" y="1105401"/>
            <a:ext cx="6455730" cy="25200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54167" y="3663532"/>
            <a:ext cx="86356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기존의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microscope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한가지의 해상도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즉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평면에 대한 해상도만 있습니다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반면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원자현미경은 두 가지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해상도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즉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평면에 대한 것과 시료 표면에 대하여 수직 방향의 것입니다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평면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해상도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(Plane Resolution):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평면 해상도는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스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캐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닝에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사용되는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프로브의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형상에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크게 좌우됩니다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일반적으로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프로브가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뾰족할수록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AFM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이미지의 해상도는 더 높아 집니다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아래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그림에서 두 개의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구를 뾰족한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프로브와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무딘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프로브를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사용하여 측정했을 때의 이상적인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스캔된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선들을 볼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수 있습니다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오른쪽의 이미지는 훨씬 더 뾰족한 팁을 사용하였기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때문에 더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높은 해상도를 보여 줍니다</a:t>
            </a:r>
          </a:p>
        </p:txBody>
      </p:sp>
    </p:spTree>
    <p:extLst>
      <p:ext uri="{BB962C8B-B14F-4D97-AF65-F5344CB8AC3E}">
        <p14:creationId xmlns:p14="http://schemas.microsoft.com/office/powerpoint/2010/main" val="18580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Comparison </a:t>
            </a:r>
            <a:r>
              <a:rPr lang="en-US" altLang="ko-KR" dirty="0" smtClean="0"/>
              <a:t>of</a:t>
            </a:r>
            <a:r>
              <a:rPr lang="ko-KR" altLang="en-US" dirty="0" smtClean="0"/>
              <a:t> </a:t>
            </a:r>
            <a:r>
              <a:rPr lang="en-US" altLang="ko-KR" dirty="0" smtClean="0"/>
              <a:t>AFM mode</a:t>
            </a:r>
            <a:endParaRPr lang="ko-KR" alt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7343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37112"/>
            <a:ext cx="7620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608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Forces on a probe in air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7228"/>
          <a:stretch/>
        </p:blipFill>
        <p:spPr>
          <a:xfrm>
            <a:off x="0" y="1187115"/>
            <a:ext cx="9144000" cy="50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980728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/>
              <a:t>제</a:t>
            </a:r>
            <a:r>
              <a:rPr lang="en-US" altLang="ko-KR" sz="1200" b="1" dirty="0" smtClean="0"/>
              <a:t>2</a:t>
            </a:r>
            <a:r>
              <a:rPr lang="ko-KR" altLang="en-US" sz="1200" b="1" dirty="0" smtClean="0"/>
              <a:t>장 운영관리</a:t>
            </a:r>
            <a:endParaRPr lang="ko-KR" altLang="en-US" sz="1200" dirty="0" smtClean="0"/>
          </a:p>
          <a:p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4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출입관리</a:t>
            </a:r>
            <a:r>
              <a:rPr lang="en-US" altLang="ko-KR" sz="1200" dirty="0" smtClean="0"/>
              <a:t>) ① </a:t>
            </a:r>
            <a:r>
              <a:rPr lang="ko-KR" altLang="en-US" sz="1200" dirty="0" smtClean="0"/>
              <a:t>연구지원본부의 각 실 중 출입 제한이 있는 실험실의 출입 권한을 얻기 위해서는 신청서를 작성하여 지도교수와 연구지원본부의 담당자의 승인을 득한 후 등록해야 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② 장비 유지관리 및 보수의 목적으로 출입하고자 하는 경우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담당자의 동행 또는 승인 하에 출입해야 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③ 출입자 안전 교육이 필요한 실험실은 </a:t>
            </a:r>
            <a:r>
              <a:rPr lang="ko-KR" altLang="en-US" sz="1200" dirty="0" err="1" smtClean="0"/>
              <a:t>실별로</a:t>
            </a:r>
            <a:r>
              <a:rPr lang="ko-KR" altLang="en-US" sz="1200" dirty="0" smtClean="0"/>
              <a:t> 정한 별도의 교육을 선행하여 실시한 후 출입을 허가한다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5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분석 및 공정 의뢰</a:t>
            </a:r>
            <a:r>
              <a:rPr lang="en-US" altLang="ko-KR" sz="1200" dirty="0" smtClean="0"/>
              <a:t>) ① </a:t>
            </a:r>
            <a:r>
              <a:rPr lang="ko-KR" altLang="en-US" sz="1200" dirty="0" smtClean="0"/>
              <a:t>연구지원본부에서 지원 가능한 분석 및 공정에 대한 의뢰는 </a:t>
            </a:r>
            <a:r>
              <a:rPr lang="ko-KR" altLang="en-US" sz="1200" dirty="0" err="1" smtClean="0"/>
              <a:t>의뢰자와</a:t>
            </a:r>
            <a:r>
              <a:rPr lang="ko-KR" altLang="en-US" sz="1200" dirty="0" smtClean="0"/>
              <a:t> 장비 담당자간 사전에 직접 협의한다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② 분석 및 공정을 의뢰하는 자는 담당자가 장비 또는 시설의 정상적인 작동과 안전을 유지하는데 필요한 정보 및 연구 내용을 파악할 수 있도록 협조하여야 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③ 분석 및 공정 서비스는 선착순 응대하는 것을 기본 방침으로 하며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장비 점검 및 수리 등 특이사항 발생 시에는 장비 담당자의 판단에 따라 의뢰 내용을 유보 또는 취소할 수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④ </a:t>
            </a:r>
            <a:r>
              <a:rPr lang="ko-KR" altLang="en-US" sz="1200" dirty="0" err="1" smtClean="0"/>
              <a:t>의뢰자로부터의</a:t>
            </a:r>
            <a:r>
              <a:rPr lang="ko-KR" altLang="en-US" sz="1200" dirty="0" smtClean="0"/>
              <a:t> 특별한 요청이 없을 경우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각 담당자는 의뢰 결과를 통보한 날로부터 </a:t>
            </a:r>
            <a:r>
              <a:rPr lang="en-US" altLang="ko-KR" sz="1200" dirty="0" smtClean="0"/>
              <a:t>7</a:t>
            </a:r>
            <a:r>
              <a:rPr lang="ko-KR" altLang="en-US" sz="1200" dirty="0" smtClean="0"/>
              <a:t>일을 초과한 시점에 시료를 폐기할 수 있고 </a:t>
            </a:r>
            <a:r>
              <a:rPr lang="en-US" altLang="ko-KR" sz="1200" dirty="0" smtClean="0"/>
              <a:t>3</a:t>
            </a:r>
            <a:r>
              <a:rPr lang="ko-KR" altLang="en-US" sz="1200" dirty="0" smtClean="0"/>
              <a:t>개월을 초과한 시점에 분석 및 공정 서비스 결과물 또는 결과 데이터를 폐기할 수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endParaRPr lang="ko-KR" altLang="en-US" sz="1200" dirty="0" smtClean="0"/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제</a:t>
            </a:r>
            <a:r>
              <a:rPr lang="en-US" altLang="ko-KR" sz="1200" dirty="0" smtClean="0">
                <a:solidFill>
                  <a:srgbClr val="FF0000"/>
                </a:solidFill>
              </a:rPr>
              <a:t>6</a:t>
            </a:r>
            <a:r>
              <a:rPr lang="ko-KR" altLang="en-US" sz="1200" dirty="0" smtClean="0">
                <a:solidFill>
                  <a:srgbClr val="FF0000"/>
                </a:solidFill>
              </a:rPr>
              <a:t>조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자율 사용 자격</a:t>
            </a:r>
            <a:r>
              <a:rPr lang="en-US" altLang="ko-KR" sz="1200" dirty="0" smtClean="0">
                <a:solidFill>
                  <a:srgbClr val="FF0000"/>
                </a:solidFill>
              </a:rPr>
              <a:t>) ① </a:t>
            </a:r>
            <a:r>
              <a:rPr lang="ko-KR" altLang="en-US" sz="1200" dirty="0" smtClean="0">
                <a:solidFill>
                  <a:srgbClr val="FF0000"/>
                </a:solidFill>
              </a:rPr>
              <a:t>자율 사용 자격을 취득할 수 있는 자는 본 대학교에 소속된 대학원생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연구원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교수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그리고 지도 교수의 승인을 얻은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학부생으로</a:t>
            </a:r>
            <a:r>
              <a:rPr lang="ko-KR" altLang="en-US" sz="1200" dirty="0" smtClean="0">
                <a:solidFill>
                  <a:srgbClr val="FF0000"/>
                </a:solidFill>
              </a:rPr>
              <a:t> 제한한다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② 자율 사용 자격은 각 실험실 별로 정한 조건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안전 교육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장비 사용 교육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평가 등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r>
              <a:rPr lang="ko-KR" altLang="en-US" sz="1200" dirty="0" smtClean="0">
                <a:solidFill>
                  <a:srgbClr val="FF0000"/>
                </a:solidFill>
              </a:rPr>
              <a:t>을 만족시키는 자에게 부여한다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③ 자율 사용자 명단은 </a:t>
            </a:r>
            <a:r>
              <a:rPr lang="en-US" altLang="ko-KR" sz="1200" dirty="0" smtClean="0">
                <a:solidFill>
                  <a:srgbClr val="FF0000"/>
                </a:solidFill>
              </a:rPr>
              <a:t>6</a:t>
            </a:r>
            <a:r>
              <a:rPr lang="ko-KR" altLang="en-US" sz="1200" dirty="0" smtClean="0">
                <a:solidFill>
                  <a:srgbClr val="FF0000"/>
                </a:solidFill>
              </a:rPr>
              <a:t>개월마다 갱신하여 연구지원본부 홈페이지에 공지된다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④ 장비 사용 최소 횟수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최근 </a:t>
            </a:r>
            <a:r>
              <a:rPr lang="en-US" altLang="ko-KR" sz="1200" dirty="0" smtClean="0">
                <a:solidFill>
                  <a:srgbClr val="FF0000"/>
                </a:solidFill>
              </a:rPr>
              <a:t>6</a:t>
            </a:r>
            <a:r>
              <a:rPr lang="ko-KR" altLang="en-US" sz="1200" dirty="0" smtClean="0">
                <a:solidFill>
                  <a:srgbClr val="FF0000"/>
                </a:solidFill>
              </a:rPr>
              <a:t>개월간 </a:t>
            </a:r>
            <a:r>
              <a:rPr lang="en-US" altLang="ko-KR" sz="1200" dirty="0" smtClean="0">
                <a:solidFill>
                  <a:srgbClr val="FF0000"/>
                </a:solidFill>
              </a:rPr>
              <a:t>10</a:t>
            </a:r>
            <a:r>
              <a:rPr lang="ko-KR" altLang="en-US" sz="1200" dirty="0" smtClean="0">
                <a:solidFill>
                  <a:srgbClr val="FF0000"/>
                </a:solidFill>
              </a:rPr>
              <a:t>회</a:t>
            </a:r>
            <a:r>
              <a:rPr lang="en-US" altLang="ko-KR" sz="1200" dirty="0" smtClean="0">
                <a:solidFill>
                  <a:srgbClr val="FF0000"/>
                </a:solidFill>
              </a:rPr>
              <a:t>) </a:t>
            </a:r>
            <a:r>
              <a:rPr lang="ko-KR" altLang="en-US" sz="1200" dirty="0" smtClean="0">
                <a:solidFill>
                  <a:srgbClr val="FF0000"/>
                </a:solidFill>
              </a:rPr>
              <a:t>미만일 경우 또는 장비 담당자의 판단에 의하여 자격이 취소될 수 있으며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자격이 취소되었을 경우 담당자와 협의 후 재교육을 통하여 자격 부여가 가능하다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/>
            </a:r>
            <a:br>
              <a:rPr lang="ko-KR" altLang="en-US" sz="1200" dirty="0" smtClean="0">
                <a:solidFill>
                  <a:srgbClr val="FF0000"/>
                </a:solidFill>
              </a:rPr>
            </a:br>
            <a:endParaRPr lang="ko-KR" alt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5614"/>
            <a:ext cx="2356707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UCRF </a:t>
            </a:r>
            <a:r>
              <a:rPr lang="ko-KR" altLang="en-US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운영지침</a:t>
            </a:r>
          </a:p>
        </p:txBody>
      </p:sp>
    </p:spTree>
    <p:extLst>
      <p:ext uri="{BB962C8B-B14F-4D97-AF65-F5344CB8AC3E}">
        <p14:creationId xmlns:p14="http://schemas.microsoft.com/office/powerpoint/2010/main" val="27240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Contact mode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00" y="968672"/>
            <a:ext cx="5400000" cy="41356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52926" y="5288340"/>
            <a:ext cx="8518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초기에 설정한 deflection (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캔틸레버의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휨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 값이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디텍터에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감지될때까지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수직으로 샘플표면에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근접하면 스캐닝을 시작.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이때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디텍터에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검출된 값 (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켄틸레버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휨정도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을 유지하도록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스캐너가 샘플표면을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따라 수직으로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움직이며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피드백하여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이미징을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한다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6710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Tapping mode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99" y="802606"/>
            <a:ext cx="4824535" cy="3600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71449" y="4332559"/>
            <a:ext cx="87800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TappingMode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는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공진주파수와 가깝게 진동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시킨 후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프로브를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이용하여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시료표면을 측정하는데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이때 팁과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샘플사이에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상호작용하는 힘으로 인한 진폭의 변화를 가져온다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위에 조사된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레이저는 반사되어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디텍터에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의해 진폭신호를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얻게 되는데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이것을 일정하게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유지하면서 샘플표면을 스캐닝 함으로서 </a:t>
            </a:r>
            <a:r>
              <a:rPr lang="en-US" altLang="ko-KR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tophography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얻는다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이와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동시에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drive signal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과 그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반응의 대한 </a:t>
            </a:r>
            <a:r>
              <a:rPr lang="ko-KR" altLang="en-US" sz="16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위상차를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검출하여 </a:t>
            </a:r>
            <a:r>
              <a:rPr lang="ko-KR" altLang="en-US" sz="16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이미징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하는 것을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Phase Imaging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이라고 부르는데 샘플 표면 구성성분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점착성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마찰력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기타 특성의 대조를 고해상도의 이미지로 나타내준다</a:t>
            </a:r>
          </a:p>
        </p:txBody>
      </p:sp>
    </p:spTree>
    <p:extLst>
      <p:ext uri="{BB962C8B-B14F-4D97-AF65-F5344CB8AC3E}">
        <p14:creationId xmlns:p14="http://schemas.microsoft.com/office/powerpoint/2010/main" val="3489734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Other modes</a:t>
            </a:r>
            <a:endParaRPr lang="ko-KR" altLang="en-US" dirty="0"/>
          </a:p>
        </p:txBody>
      </p:sp>
      <p:sp>
        <p:nvSpPr>
          <p:cNvPr id="4" name="직사각형 12"/>
          <p:cNvSpPr>
            <a:spLocks noChangeArrowheads="1"/>
          </p:cNvSpPr>
          <p:nvPr/>
        </p:nvSpPr>
        <p:spPr bwMode="auto">
          <a:xfrm>
            <a:off x="298951" y="1087772"/>
            <a:ext cx="864235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1400" dirty="0">
                <a:cs typeface="Arial Unicode MS" panose="020B0604020202020204" pitchFamily="50" charset="-127"/>
              </a:rPr>
              <a:t> LFM (Lateral Force Microscope) – </a:t>
            </a:r>
            <a:r>
              <a:rPr lang="ko-KR" altLang="en-US" sz="1400" dirty="0">
                <a:cs typeface="Arial Unicode MS" panose="020B0604020202020204" pitchFamily="50" charset="-127"/>
              </a:rPr>
              <a:t>마찰력 분석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접촉모드에서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탐침이</a:t>
            </a:r>
            <a:r>
              <a:rPr lang="ko-KR" altLang="en-US" sz="1400" dirty="0">
                <a:cs typeface="Arial Unicode MS" panose="020B0604020202020204" pitchFamily="50" charset="-127"/>
              </a:rPr>
              <a:t> 시료 표면을 좌우로 주사할 때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캔틸레버는</a:t>
            </a:r>
            <a:r>
              <a:rPr lang="ko-KR" altLang="en-US" sz="1400" dirty="0">
                <a:cs typeface="Arial Unicode MS" panose="020B0604020202020204" pitchFamily="50" charset="-127"/>
              </a:rPr>
              <a:t> 표면의 높낮이에 따라 위아래로 휘어질 뿐만 아니라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탐침과</a:t>
            </a:r>
            <a:r>
              <a:rPr lang="ko-KR" altLang="en-US" sz="1400" dirty="0">
                <a:cs typeface="Arial Unicode MS" panose="020B0604020202020204" pitchFamily="50" charset="-127"/>
              </a:rPr>
              <a:t> 시료 표면 사이의 수평 마찰력에 의해 옆으로 비틀리게 된다</a:t>
            </a:r>
            <a:r>
              <a:rPr lang="en-US" altLang="ko-KR" sz="1400" dirty="0">
                <a:cs typeface="Arial Unicode MS" panose="020B0604020202020204" pitchFamily="50" charset="-127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이 비틀리는 정도는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캔틸레버에서</a:t>
            </a:r>
            <a:r>
              <a:rPr lang="ko-KR" altLang="en-US" sz="1400" dirty="0">
                <a:cs typeface="Arial Unicode MS" panose="020B0604020202020204" pitchFamily="50" charset="-127"/>
              </a:rPr>
              <a:t> 반사된 레이저 광선의 수평성분 각도에 비례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수직방향의 힘과 수평방향의 힘 성분은 사분할 다이오드의 상하</a:t>
            </a:r>
            <a:r>
              <a:rPr lang="en-US" altLang="ko-KR" sz="1400" dirty="0">
                <a:cs typeface="Arial Unicode MS" panose="020B0604020202020204" pitchFamily="50" charset="-127"/>
              </a:rPr>
              <a:t>((A+B)-(C+D))</a:t>
            </a:r>
            <a:r>
              <a:rPr lang="ko-KR" altLang="en-US" sz="1400" dirty="0">
                <a:cs typeface="Arial Unicode MS" panose="020B0604020202020204" pitchFamily="50" charset="-127"/>
              </a:rPr>
              <a:t>와 좌우 출력의 차</a:t>
            </a:r>
            <a:r>
              <a:rPr lang="en-US" altLang="ko-KR" sz="1400" dirty="0">
                <a:cs typeface="Arial Unicode MS" panose="020B0604020202020204" pitchFamily="50" charset="-127"/>
              </a:rPr>
              <a:t>((A+C)-(B+D))</a:t>
            </a:r>
            <a:r>
              <a:rPr lang="ko-KR" altLang="en-US" sz="1400" dirty="0">
                <a:cs typeface="Arial Unicode MS" panose="020B0604020202020204" pitchFamily="50" charset="-127"/>
              </a:rPr>
              <a:t>로서 각각 검출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캔틸레버의</a:t>
            </a:r>
            <a:r>
              <a:rPr lang="ko-KR" altLang="en-US" sz="1400" dirty="0">
                <a:cs typeface="Arial Unicode MS" panose="020B0604020202020204" pitchFamily="50" charset="-127"/>
              </a:rPr>
              <a:t> 마찰력에 의한 힘의 변화는 표면 마찰력과 기울기의 변화에 기인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ko-KR" altLang="en-US" sz="1400" dirty="0">
                <a:cs typeface="Arial Unicode MS" panose="020B0604020202020204" pitchFamily="50" charset="-127"/>
              </a:rPr>
              <a:t>포토다이오드가 마찰력에 따른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캔틸레버의</a:t>
            </a:r>
            <a:r>
              <a:rPr lang="ko-KR" altLang="en-US" sz="1400" dirty="0">
                <a:cs typeface="Arial Unicode MS" panose="020B0604020202020204" pitchFamily="50" charset="-127"/>
              </a:rPr>
              <a:t> 비틀림을 측정함으로써 시료표면의 마찰력을 측정 </a:t>
            </a: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z="1400" dirty="0">
                <a:cs typeface="Arial Unicode MS" panose="020B0604020202020204" pitchFamily="50" charset="-127"/>
              </a:rPr>
              <a:t> Force Modulation(</a:t>
            </a:r>
            <a:r>
              <a:rPr lang="ko-KR" altLang="en-US" sz="1400" dirty="0">
                <a:cs typeface="Arial Unicode MS" panose="020B0604020202020204" pitchFamily="50" charset="-127"/>
              </a:rPr>
              <a:t>힘 변조</a:t>
            </a:r>
            <a:r>
              <a:rPr lang="en-US" altLang="ko-KR" sz="1400" dirty="0">
                <a:cs typeface="Arial Unicode MS" panose="020B0604020202020204" pitchFamily="50" charset="-127"/>
              </a:rPr>
              <a:t>) – </a:t>
            </a:r>
            <a:r>
              <a:rPr lang="ko-KR" altLang="en-US" sz="1400" dirty="0">
                <a:cs typeface="Arial Unicode MS" panose="020B0604020202020204" pitchFamily="50" charset="-127"/>
              </a:rPr>
              <a:t>경도 분석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접촉모드에서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탐침이</a:t>
            </a:r>
            <a:r>
              <a:rPr lang="ko-KR" altLang="en-US" sz="1400" dirty="0">
                <a:cs typeface="Arial Unicode MS" panose="020B0604020202020204" pitchFamily="50" charset="-127"/>
              </a:rPr>
              <a:t> 시료와 접촉하고 있는 범위 내에서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캔틸레버를</a:t>
            </a:r>
            <a:r>
              <a:rPr lang="ko-KR" altLang="en-US" sz="1400" dirty="0">
                <a:cs typeface="Arial Unicode MS" panose="020B0604020202020204" pitchFamily="50" charset="-127"/>
              </a:rPr>
              <a:t> 일정한 진폭으로 진동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시료와의 접촉에 의해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탐침의</a:t>
            </a:r>
            <a:r>
              <a:rPr lang="ko-KR" altLang="en-US" sz="1400" dirty="0">
                <a:cs typeface="Arial Unicode MS" panose="020B0604020202020204" pitchFamily="50" charset="-127"/>
              </a:rPr>
              <a:t> 진폭과 위상이 변화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시료가 물렁물렁한 부분에서는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캔틸레버의</a:t>
            </a:r>
            <a:r>
              <a:rPr lang="ko-KR" altLang="en-US" sz="1400" dirty="0">
                <a:cs typeface="Arial Unicode MS" panose="020B0604020202020204" pitchFamily="50" charset="-127"/>
              </a:rPr>
              <a:t> 진폭이 크고 단단한 부분에서는 진폭이 감소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ko-KR" altLang="en-US" sz="1400" dirty="0">
                <a:cs typeface="Arial Unicode MS" panose="020B0604020202020204" pitchFamily="50" charset="-127"/>
              </a:rPr>
              <a:t>각 지점에서 접촉하는 힘의 크기를 변화 시켰을 때 그에 대한 시료의 반응에 의해 시료의 경도</a:t>
            </a:r>
            <a:r>
              <a:rPr lang="en-US" altLang="ko-KR" sz="1400" dirty="0">
                <a:cs typeface="Arial Unicode MS" panose="020B0604020202020204" pitchFamily="50" charset="-127"/>
              </a:rPr>
              <a:t>(</a:t>
            </a:r>
            <a:r>
              <a:rPr lang="ko-KR" altLang="en-US" sz="1400" dirty="0">
                <a:cs typeface="Arial Unicode MS" panose="020B0604020202020204" pitchFamily="50" charset="-127"/>
              </a:rPr>
              <a:t>硬度</a:t>
            </a:r>
            <a:r>
              <a:rPr lang="en-US" altLang="ko-KR" sz="1400" dirty="0">
                <a:cs typeface="Arial Unicode MS" panose="020B0604020202020204" pitchFamily="50" charset="-127"/>
              </a:rPr>
              <a:t>)</a:t>
            </a:r>
            <a:r>
              <a:rPr lang="ko-KR" altLang="en-US" sz="1400" dirty="0">
                <a:cs typeface="Arial Unicode MS" panose="020B0604020202020204" pitchFamily="50" charset="-127"/>
              </a:rPr>
              <a:t>를 재는 측정 </a:t>
            </a: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en-US" altLang="ko-KR" sz="1400" dirty="0">
                <a:cs typeface="Arial Unicode MS" panose="020B0604020202020204" pitchFamily="50" charset="-127"/>
              </a:rPr>
              <a:t>Phase Image(</a:t>
            </a:r>
            <a:r>
              <a:rPr lang="ko-KR" altLang="en-US" sz="1400" dirty="0">
                <a:cs typeface="Arial Unicode MS" panose="020B0604020202020204" pitchFamily="50" charset="-127"/>
              </a:rPr>
              <a:t>위상이미지</a:t>
            </a:r>
            <a:r>
              <a:rPr lang="en-US" altLang="ko-KR" sz="1400" dirty="0">
                <a:cs typeface="Arial Unicode MS" panose="020B0604020202020204" pitchFamily="50" charset="-127"/>
              </a:rPr>
              <a:t>) – </a:t>
            </a:r>
            <a:r>
              <a:rPr lang="ko-KR" altLang="en-US" sz="1400" dirty="0">
                <a:cs typeface="Arial Unicode MS" panose="020B0604020202020204" pitchFamily="50" charset="-127"/>
              </a:rPr>
              <a:t>탄성 분석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탭핑모드에서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캔틸레버를</a:t>
            </a:r>
            <a:r>
              <a:rPr lang="ko-KR" altLang="en-US" sz="1400" dirty="0">
                <a:cs typeface="Arial Unicode MS" panose="020B0604020202020204" pitchFamily="50" charset="-127"/>
              </a:rPr>
              <a:t> 공진주파수로 진동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진동 진폭은 시료의 높이 변화를 측정하기 위해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궤환</a:t>
            </a:r>
            <a:r>
              <a:rPr lang="ko-KR" altLang="en-US" sz="1400" dirty="0">
                <a:cs typeface="Arial Unicode MS" panose="020B0604020202020204" pitchFamily="50" charset="-127"/>
              </a:rPr>
              <a:t> 신호로 사용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캔틸레버의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피에조</a:t>
            </a:r>
            <a:r>
              <a:rPr lang="ko-KR" altLang="en-US" sz="1400" dirty="0">
                <a:cs typeface="Arial Unicode MS" panose="020B0604020202020204" pitchFamily="50" charset="-127"/>
              </a:rPr>
              <a:t> 구동회로에 보낸 신호에 비례해서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</a:t>
            </a:r>
            <a:r>
              <a:rPr lang="ko-KR" altLang="en-US" sz="1400" dirty="0">
                <a:cs typeface="Arial Unicode MS" panose="020B0604020202020204" pitchFamily="50" charset="-127"/>
              </a:rPr>
              <a:t> 진동의 위상 지연은 동시에 </a:t>
            </a:r>
            <a:r>
              <a:rPr lang="en-US" altLang="ko-KR" sz="1400" dirty="0">
                <a:cs typeface="Arial Unicode MS" panose="020B0604020202020204" pitchFamily="50" charset="-127"/>
              </a:rPr>
              <a:t>Extender Electronics Module</a:t>
            </a:r>
            <a:r>
              <a:rPr lang="ko-KR" altLang="en-US" sz="1400" dirty="0">
                <a:cs typeface="Arial Unicode MS" panose="020B0604020202020204" pitchFamily="50" charset="-127"/>
              </a:rPr>
              <a:t>에 의해 측정되고 기록됨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위상이미지는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캔틸레버를</a:t>
            </a:r>
            <a:r>
              <a:rPr lang="ko-KR" altLang="en-US" sz="1400" dirty="0">
                <a:cs typeface="Arial Unicode MS" panose="020B0604020202020204" pitchFamily="50" charset="-127"/>
              </a:rPr>
              <a:t> 진동시키면 시료의 물리적 특성에 따라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캔틸레버의</a:t>
            </a:r>
            <a:r>
              <a:rPr lang="ko-KR" altLang="en-US" sz="1400" dirty="0">
                <a:cs typeface="Arial Unicode MS" panose="020B0604020202020204" pitchFamily="50" charset="-127"/>
              </a:rPr>
              <a:t> 진동 주파수가 다르게 나타나는데 이러한 진동 주파수 신호의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위상차를</a:t>
            </a:r>
            <a:r>
              <a:rPr lang="ko-KR" altLang="en-US" sz="1400" dirty="0">
                <a:cs typeface="Arial Unicode MS" panose="020B0604020202020204" pitchFamily="50" charset="-127"/>
              </a:rPr>
              <a:t> 측정함으로써 시료의 탄성 분석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ko-KR" altLang="en-US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ko-KR" altLang="en-US" sz="1400" dirty="0"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0681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Other modes</a:t>
            </a:r>
            <a:endParaRPr lang="ko-KR" altLang="en-US" dirty="0"/>
          </a:p>
        </p:txBody>
      </p:sp>
      <p:sp>
        <p:nvSpPr>
          <p:cNvPr id="4" name="직사각형 13"/>
          <p:cNvSpPr>
            <a:spLocks noChangeArrowheads="1"/>
          </p:cNvSpPr>
          <p:nvPr/>
        </p:nvSpPr>
        <p:spPr bwMode="auto">
          <a:xfrm>
            <a:off x="250825" y="1166813"/>
            <a:ext cx="86423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en-US" altLang="ko-KR" sz="1400" dirty="0">
                <a:cs typeface="Arial Unicode MS" panose="020B0604020202020204" pitchFamily="50" charset="-127"/>
              </a:rPr>
              <a:t>MFM (Magnetic Force Microscope) – </a:t>
            </a:r>
            <a:r>
              <a:rPr lang="ko-KR" altLang="en-US" sz="1400" dirty="0">
                <a:cs typeface="Arial Unicode MS" panose="020B0604020202020204" pitchFamily="50" charset="-127"/>
              </a:rPr>
              <a:t>자기장 분석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자성체를 입힌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탐침을</a:t>
            </a:r>
            <a:r>
              <a:rPr lang="ko-KR" altLang="en-US" sz="1400" dirty="0">
                <a:cs typeface="Arial Unicode MS" panose="020B0604020202020204" pitchFamily="50" charset="-127"/>
              </a:rPr>
              <a:t> 사용하여 시료의 자기적 성질을 계측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비접촉모드에서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캔틸레버는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원자간력</a:t>
            </a:r>
            <a:r>
              <a:rPr lang="en-US" altLang="ko-KR" sz="1400" dirty="0">
                <a:cs typeface="Arial Unicode MS" panose="020B0604020202020204" pitchFamily="50" charset="-127"/>
              </a:rPr>
              <a:t>(</a:t>
            </a:r>
            <a:r>
              <a:rPr lang="ko-KR" altLang="en-US" sz="1400" dirty="0" err="1">
                <a:cs typeface="Arial Unicode MS" panose="020B0604020202020204" pitchFamily="50" charset="-127"/>
              </a:rPr>
              <a:t>原子間力</a:t>
            </a:r>
            <a:r>
              <a:rPr lang="en-US" altLang="ko-KR" sz="1400" dirty="0">
                <a:cs typeface="Arial Unicode MS" panose="020B0604020202020204" pitchFamily="50" charset="-127"/>
              </a:rPr>
              <a:t>)</a:t>
            </a:r>
            <a:r>
              <a:rPr lang="ko-KR" altLang="en-US" sz="1400" dirty="0">
                <a:cs typeface="Arial Unicode MS" panose="020B0604020202020204" pitchFamily="50" charset="-127"/>
              </a:rPr>
              <a:t>과 자기력</a:t>
            </a:r>
            <a:r>
              <a:rPr lang="en-US" altLang="ko-KR" sz="1400" dirty="0">
                <a:cs typeface="Arial Unicode MS" panose="020B0604020202020204" pitchFamily="50" charset="-127"/>
              </a:rPr>
              <a:t>(</a:t>
            </a:r>
            <a:r>
              <a:rPr lang="ko-KR" altLang="en-US" sz="1400" dirty="0">
                <a:cs typeface="Arial Unicode MS" panose="020B0604020202020204" pitchFamily="50" charset="-127"/>
              </a:rPr>
              <a:t>磁氣力</a:t>
            </a:r>
            <a:r>
              <a:rPr lang="en-US" altLang="ko-KR" sz="1400" dirty="0">
                <a:cs typeface="Arial Unicode MS" panose="020B0604020202020204" pitchFamily="50" charset="-127"/>
              </a:rPr>
              <a:t>)</a:t>
            </a:r>
            <a:r>
              <a:rPr lang="ko-KR" altLang="en-US" sz="1400" dirty="0">
                <a:cs typeface="Arial Unicode MS" panose="020B0604020202020204" pitchFamily="50" charset="-127"/>
              </a:rPr>
              <a:t>에 의해 동시에 영향을 받는데 이 두 가지 힘의 성질이 다르다는 점을 이용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원자간력은</a:t>
            </a:r>
            <a:r>
              <a:rPr lang="ko-KR" altLang="en-US" sz="1400" dirty="0">
                <a:cs typeface="Arial Unicode MS" panose="020B0604020202020204" pitchFamily="50" charset="-127"/>
              </a:rPr>
              <a:t> 근거리 힘이기 때문 시료 가까이에서만 크게 작용하며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힘경도도</a:t>
            </a:r>
            <a:r>
              <a:rPr lang="ko-KR" altLang="en-US" sz="1400" dirty="0">
                <a:cs typeface="Arial Unicode MS" panose="020B0604020202020204" pitchFamily="50" charset="-127"/>
              </a:rPr>
              <a:t> 큼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자기력은 원거리 힘이기 때문에 시료 멀리까지 작용하지만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힘경도가</a:t>
            </a:r>
            <a:r>
              <a:rPr lang="ko-KR" altLang="en-US" sz="1400" dirty="0">
                <a:cs typeface="Arial Unicode MS" panose="020B0604020202020204" pitchFamily="50" charset="-127"/>
              </a:rPr>
              <a:t> 아주 작음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ko-KR" altLang="en-US" sz="1400" dirty="0">
                <a:cs typeface="Arial Unicode MS" panose="020B0604020202020204" pitchFamily="50" charset="-127"/>
              </a:rPr>
              <a:t>시료 가까이에서 작용력의 크기를 측정하여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토폴러지</a:t>
            </a:r>
            <a:r>
              <a:rPr lang="ko-KR" altLang="en-US" sz="1400" dirty="0">
                <a:cs typeface="Arial Unicode MS" panose="020B0604020202020204" pitchFamily="50" charset="-127"/>
              </a:rPr>
              <a:t> 영상을 얻고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>
                <a:cs typeface="Arial Unicode MS" panose="020B0604020202020204" pitchFamily="50" charset="-127"/>
              </a:rPr>
              <a:t>멀리 떨어져서 측정하여 자기분포도를 계측 </a:t>
            </a: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ko-KR" sz="1400" dirty="0">
              <a:cs typeface="Arial Unicode MS" panose="020B0604020202020204" pitchFamily="50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en-US" altLang="ko-KR" sz="1400" dirty="0">
                <a:cs typeface="Arial Unicode MS" panose="020B0604020202020204" pitchFamily="50" charset="-127"/>
              </a:rPr>
              <a:t>EFM (Electrostatic Force Microscope) – </a:t>
            </a:r>
            <a:r>
              <a:rPr lang="ko-KR" altLang="en-US" sz="1400" dirty="0">
                <a:cs typeface="Arial Unicode MS" panose="020B0604020202020204" pitchFamily="50" charset="-127"/>
              </a:rPr>
              <a:t>전기적 특성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정전기력을 사용하여 표면전위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>
                <a:cs typeface="Arial Unicode MS" panose="020B0604020202020204" pitchFamily="50" charset="-127"/>
              </a:rPr>
              <a:t>표면전하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>
                <a:cs typeface="Arial Unicode MS" panose="020B0604020202020204" pitchFamily="50" charset="-127"/>
              </a:rPr>
              <a:t>유전체 상수 등 시료의 전기적 특성을 계측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시료와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</a:t>
            </a:r>
            <a:r>
              <a:rPr lang="ko-KR" altLang="en-US" sz="1400" dirty="0">
                <a:cs typeface="Arial Unicode MS" panose="020B0604020202020204" pitchFamily="50" charset="-127"/>
              </a:rPr>
              <a:t> 간에 주파수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>
                <a:cs typeface="Arial Unicode MS" panose="020B0604020202020204" pitchFamily="50" charset="-127"/>
              </a:rPr>
              <a:t>진폭의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정현파</a:t>
            </a:r>
            <a:r>
              <a:rPr lang="ko-KR" altLang="en-US" sz="1400" dirty="0">
                <a:cs typeface="Arial Unicode MS" panose="020B0604020202020204" pitchFamily="50" charset="-127"/>
              </a:rPr>
              <a:t> 교류전압과 직류전압을 걸어준다</a:t>
            </a:r>
            <a:r>
              <a:rPr lang="en-US" altLang="ko-KR" sz="1400" dirty="0">
                <a:cs typeface="Arial Unicode MS" panose="020B0604020202020204" pitchFamily="50" charset="-127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표면 전위뿐 아니라 정전용량을 측정함으로써 시료의 유전체 상수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>
                <a:cs typeface="Arial Unicode MS" panose="020B0604020202020204" pitchFamily="50" charset="-127"/>
              </a:rPr>
              <a:t>시료표면 또는 표면 바로 밑부분의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캐리어</a:t>
            </a:r>
            <a:r>
              <a:rPr lang="ko-KR" altLang="en-US" sz="1400" dirty="0">
                <a:cs typeface="Arial Unicode MS" panose="020B0604020202020204" pitchFamily="50" charset="-127"/>
              </a:rPr>
              <a:t> 밀도 등을 계측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캔틸레버를</a:t>
            </a:r>
            <a:r>
              <a:rPr lang="ko-KR" altLang="en-US" sz="1400" dirty="0">
                <a:cs typeface="Arial Unicode MS" panose="020B0604020202020204" pitchFamily="50" charset="-127"/>
              </a:rPr>
              <a:t> 고유진동수 부근에서 기계적으로 진동시키고</a:t>
            </a:r>
            <a:r>
              <a:rPr lang="en-US" altLang="ko-KR" sz="1400" dirty="0">
                <a:cs typeface="Arial Unicode MS" panose="020B0604020202020204" pitchFamily="50" charset="-127"/>
              </a:rPr>
              <a:t>,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비접촉</a:t>
            </a:r>
            <a:r>
              <a:rPr lang="ko-KR" altLang="en-US" sz="1400" dirty="0">
                <a:cs typeface="Arial Unicode MS" panose="020B0604020202020204" pitchFamily="50" charset="-127"/>
              </a:rPr>
              <a:t> 모드에서와 마찬가지로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원자간력에</a:t>
            </a:r>
            <a:r>
              <a:rPr lang="ko-KR" altLang="en-US" sz="1400" dirty="0">
                <a:cs typeface="Arial Unicode MS" panose="020B0604020202020204" pitchFamily="50" charset="-127"/>
              </a:rPr>
              <a:t> 의해서 변하는 성분을 수직 방향 구동기에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궤환하여</a:t>
            </a:r>
            <a:r>
              <a:rPr lang="ko-KR" altLang="en-US" sz="1400" dirty="0">
                <a:cs typeface="Arial Unicode MS" panose="020B0604020202020204" pitchFamily="50" charset="-127"/>
              </a:rPr>
              <a:t> </a:t>
            </a:r>
            <a:r>
              <a:rPr lang="ko-KR" altLang="en-US" sz="1400" dirty="0" err="1">
                <a:cs typeface="Arial Unicode MS" panose="020B0604020202020204" pitchFamily="50" charset="-127"/>
              </a:rPr>
              <a:t>탐침과</a:t>
            </a:r>
            <a:r>
              <a:rPr lang="ko-KR" altLang="en-US" sz="1400" dirty="0">
                <a:cs typeface="Arial Unicode MS" panose="020B0604020202020204" pitchFamily="50" charset="-127"/>
              </a:rPr>
              <a:t> 시료 사이의 거리를 일정하게 유지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dirty="0">
                <a:cs typeface="Arial Unicode MS" panose="020B0604020202020204" pitchFamily="50" charset="-127"/>
              </a:rPr>
              <a:t>- </a:t>
            </a:r>
            <a:r>
              <a:rPr lang="ko-KR" altLang="en-US" sz="1400" dirty="0">
                <a:cs typeface="Arial Unicode MS" panose="020B0604020202020204" pitchFamily="50" charset="-127"/>
              </a:rPr>
              <a:t>그러면 정전기력에 의한 성분 파악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ko-KR" altLang="en-US" sz="1400" dirty="0"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900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순서도: 대체 처리 10"/>
          <p:cNvSpPr/>
          <p:nvPr/>
        </p:nvSpPr>
        <p:spPr>
          <a:xfrm>
            <a:off x="2915817" y="1137444"/>
            <a:ext cx="6120679" cy="903005"/>
          </a:xfrm>
          <a:prstGeom prst="flowChartAlternateProcess">
            <a:avLst/>
          </a:prstGeom>
          <a:solidFill>
            <a:schemeClr val="accent1">
              <a:alpha val="30000"/>
            </a:schemeClr>
          </a:solidFill>
          <a:ln>
            <a:solidFill>
              <a:srgbClr val="00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915816" y="1175545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001C54"/>
                </a:solidFill>
                <a:latin typeface="+mn-ea"/>
              </a:rPr>
              <a:t>원자현미경실</a:t>
            </a:r>
            <a:endParaRPr lang="en-US" altLang="ko-KR" sz="2400" b="1" dirty="0" smtClean="0">
              <a:solidFill>
                <a:srgbClr val="001C54"/>
              </a:solidFill>
              <a:latin typeface="+mn-ea"/>
            </a:endParaRPr>
          </a:p>
          <a:p>
            <a:pPr algn="ctr"/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(AFM room)</a:t>
            </a:r>
            <a:endParaRPr lang="ko-KR" altLang="en-US" sz="2400" b="1" dirty="0">
              <a:solidFill>
                <a:srgbClr val="001C54"/>
              </a:solidFill>
              <a:latin typeface="+mn-ea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07505" y="1137444"/>
            <a:ext cx="2715983" cy="903005"/>
            <a:chOff x="2574653" y="1458701"/>
            <a:chExt cx="1802450" cy="507209"/>
          </a:xfrm>
          <a:solidFill>
            <a:srgbClr val="001C54"/>
          </a:solidFill>
        </p:grpSpPr>
        <p:sp>
          <p:nvSpPr>
            <p:cNvPr id="24" name="모서리가 둥근 직사각형 23"/>
            <p:cNvSpPr/>
            <p:nvPr/>
          </p:nvSpPr>
          <p:spPr>
            <a:xfrm>
              <a:off x="2574653" y="1458701"/>
              <a:ext cx="1802450" cy="507209"/>
            </a:xfrm>
            <a:prstGeom prst="roundRect">
              <a:avLst>
                <a:gd name="adj" fmla="val 17813"/>
              </a:avLst>
            </a:prstGeom>
            <a:grpFill/>
            <a:ln w="539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635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-151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-윤고딕340" panose="02030504000101010101" pitchFamily="18" charset="-127"/>
                <a:ea typeface="-윤고딕340" panose="02030504000101010101" pitchFamily="18" charset="-127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50682" y="1526449"/>
              <a:ext cx="1623582" cy="335691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연구실명</a:t>
              </a:r>
              <a:endPara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lang="en-US" altLang="ko-KR" b="1" kern="0" dirty="0" smtClean="0">
                  <a:solidFill>
                    <a:prstClr val="white"/>
                  </a:solidFill>
                  <a:latin typeface="+mn-ea"/>
                </a:rPr>
                <a:t>(Laboratory Name)</a:t>
              </a:r>
              <a:endPara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42" name="순서도: 대체 처리 41"/>
          <p:cNvSpPr/>
          <p:nvPr/>
        </p:nvSpPr>
        <p:spPr>
          <a:xfrm>
            <a:off x="2915817" y="2159330"/>
            <a:ext cx="6120679" cy="846130"/>
          </a:xfrm>
          <a:prstGeom prst="flowChartAlternateProcess">
            <a:avLst/>
          </a:prstGeom>
          <a:solidFill>
            <a:srgbClr val="44C1C3">
              <a:alpha val="23922"/>
            </a:srgbClr>
          </a:solidFill>
          <a:ln>
            <a:solidFill>
              <a:srgbClr val="44C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3414886" y="2337143"/>
            <a:ext cx="144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001C54"/>
                </a:solidFill>
                <a:latin typeface="+mn-ea"/>
              </a:rPr>
              <a:t>신현석</a:t>
            </a:r>
            <a:endParaRPr lang="ko-KR" altLang="en-US" sz="2400" b="1" dirty="0">
              <a:solidFill>
                <a:srgbClr val="001C54"/>
              </a:solidFill>
              <a:latin typeface="+mn-ea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107505" y="2159330"/>
            <a:ext cx="2715983" cy="846130"/>
            <a:chOff x="2574653" y="1458701"/>
            <a:chExt cx="1802450" cy="507209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2574653" y="1458701"/>
              <a:ext cx="1802450" cy="507209"/>
            </a:xfrm>
            <a:prstGeom prst="roundRect">
              <a:avLst>
                <a:gd name="adj" fmla="val 17813"/>
              </a:avLst>
            </a:prstGeom>
            <a:solidFill>
              <a:srgbClr val="096CAF"/>
            </a:solidFill>
            <a:ln w="539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635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-151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-윤고딕340" panose="02030504000101010101" pitchFamily="18" charset="-127"/>
                <a:ea typeface="-윤고딕340" panose="02030504000101010101" pitchFamily="18" charset="-127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50682" y="1526448"/>
              <a:ext cx="1623582" cy="33569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lang="ko-KR" altLang="en-US" sz="2400" b="1" kern="0" dirty="0" smtClean="0">
                  <a:solidFill>
                    <a:prstClr val="white"/>
                  </a:solidFill>
                  <a:latin typeface="+mn-ea"/>
                </a:rPr>
                <a:t>연구실 책임자</a:t>
              </a:r>
              <a:endPara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lang="en-US" altLang="ko-KR" b="1" kern="0" spc="-150" dirty="0" smtClean="0">
                  <a:solidFill>
                    <a:prstClr val="white"/>
                  </a:solidFill>
                  <a:latin typeface="+mn-ea"/>
                </a:rPr>
                <a:t>(Laboratory Supervisor)</a:t>
              </a:r>
              <a:endParaRPr kumimoji="0" lang="ko-KR" altLang="en-US" b="1" i="0" u="none" strike="noStrike" kern="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148064" y="220486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001C54"/>
                </a:solidFill>
                <a:latin typeface="+mn-ea"/>
              </a:rPr>
              <a:t>내선</a:t>
            </a:r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(2311)</a:t>
            </a:r>
          </a:p>
          <a:p>
            <a:pPr algn="ctr"/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010-6561-2774</a:t>
            </a:r>
            <a:endParaRPr lang="ko-KR" altLang="en-US" sz="2400" b="1" dirty="0">
              <a:solidFill>
                <a:srgbClr val="001C54"/>
              </a:solidFill>
              <a:latin typeface="+mn-ea"/>
            </a:endParaRPr>
          </a:p>
        </p:txBody>
      </p:sp>
      <p:sp>
        <p:nvSpPr>
          <p:cNvPr id="48" name="순서도: 대체 처리 47"/>
          <p:cNvSpPr/>
          <p:nvPr/>
        </p:nvSpPr>
        <p:spPr>
          <a:xfrm>
            <a:off x="2915817" y="3119760"/>
            <a:ext cx="6120679" cy="928713"/>
          </a:xfrm>
          <a:prstGeom prst="flowChartAlternateProcess">
            <a:avLst/>
          </a:prstGeom>
          <a:solidFill>
            <a:srgbClr val="FFFF00">
              <a:alpha val="80000"/>
            </a:srgbClr>
          </a:solidFill>
          <a:ln>
            <a:solidFill>
              <a:srgbClr val="44C1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3409900" y="3353284"/>
            <a:ext cx="144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solidFill>
                  <a:srgbClr val="001C54"/>
                </a:solidFill>
                <a:latin typeface="+mn-ea"/>
              </a:rPr>
              <a:t>강영비</a:t>
            </a:r>
            <a:endParaRPr lang="ko-KR" altLang="en-US" sz="2400" b="1" dirty="0">
              <a:solidFill>
                <a:srgbClr val="001C54"/>
              </a:solidFill>
              <a:latin typeface="+mn-ea"/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107504" y="3119760"/>
            <a:ext cx="2715985" cy="928713"/>
            <a:chOff x="2574652" y="1458701"/>
            <a:chExt cx="1802451" cy="507209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2574653" y="1458701"/>
              <a:ext cx="1802450" cy="507209"/>
            </a:xfrm>
            <a:prstGeom prst="roundRect">
              <a:avLst>
                <a:gd name="adj" fmla="val 17813"/>
              </a:avLst>
            </a:prstGeom>
            <a:solidFill>
              <a:srgbClr val="096CAF"/>
            </a:solidFill>
            <a:ln w="539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635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-151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-윤고딕340" panose="02030504000101010101" pitchFamily="18" charset="-127"/>
                <a:ea typeface="-윤고딕340" panose="02030504000101010101" pitchFamily="18" charset="-127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74652" y="1526448"/>
              <a:ext cx="1802450" cy="33569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lang="ko-KR" altLang="en-US" sz="2400" b="1" kern="0" dirty="0" smtClean="0">
                  <a:solidFill>
                    <a:prstClr val="white"/>
                  </a:solidFill>
                  <a:latin typeface="+mn-ea"/>
                </a:rPr>
                <a:t>연구실 안전담당자 </a:t>
              </a:r>
              <a:r>
                <a:rPr lang="en-US" altLang="ko-KR" b="1" kern="0" spc="-150" dirty="0" smtClean="0">
                  <a:solidFill>
                    <a:prstClr val="white"/>
                  </a:solidFill>
                  <a:latin typeface="+mn-ea"/>
                </a:rPr>
                <a:t>(Safety Manager)</a:t>
              </a:r>
              <a:endParaRPr kumimoji="0" lang="ko-KR" altLang="en-US" b="1" i="0" u="none" strike="noStrike" kern="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148064" y="3166338"/>
            <a:ext cx="389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001C54"/>
                </a:solidFill>
                <a:latin typeface="+mn-ea"/>
              </a:rPr>
              <a:t>내선</a:t>
            </a:r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(4168)</a:t>
            </a:r>
          </a:p>
          <a:p>
            <a:pPr algn="ctr"/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010-4324-1116</a:t>
            </a:r>
            <a:endParaRPr lang="ko-KR" altLang="en-US" sz="2400" b="1" dirty="0">
              <a:solidFill>
                <a:srgbClr val="001C54"/>
              </a:solidFill>
              <a:latin typeface="+mn-ea"/>
            </a:endParaRPr>
          </a:p>
        </p:txBody>
      </p:sp>
      <p:grpSp>
        <p:nvGrpSpPr>
          <p:cNvPr id="69" name="그룹 68"/>
          <p:cNvGrpSpPr/>
          <p:nvPr/>
        </p:nvGrpSpPr>
        <p:grpSpPr>
          <a:xfrm>
            <a:off x="6516218" y="4221088"/>
            <a:ext cx="2376262" cy="2376262"/>
            <a:chOff x="582107" y="4221087"/>
            <a:chExt cx="2376262" cy="2376262"/>
          </a:xfrm>
        </p:grpSpPr>
        <p:sp>
          <p:nvSpPr>
            <p:cNvPr id="7" name="직사각형 6"/>
            <p:cNvSpPr/>
            <p:nvPr/>
          </p:nvSpPr>
          <p:spPr>
            <a:xfrm>
              <a:off x="582107" y="4221087"/>
              <a:ext cx="2376262" cy="2376262"/>
            </a:xfrm>
            <a:custGeom>
              <a:avLst/>
              <a:gdLst/>
              <a:ahLst/>
              <a:cxnLst/>
              <a:rect l="l" t="t" r="r" b="b"/>
              <a:pathLst>
                <a:path w="2376262" h="2376262">
                  <a:moveTo>
                    <a:pt x="1188131" y="0"/>
                  </a:moveTo>
                  <a:cubicBezTo>
                    <a:pt x="1844318" y="0"/>
                    <a:pt x="2376262" y="531944"/>
                    <a:pt x="2376262" y="1188131"/>
                  </a:cubicBezTo>
                  <a:cubicBezTo>
                    <a:pt x="2376262" y="1825760"/>
                    <a:pt x="1873982" y="2346074"/>
                    <a:pt x="1243429" y="2373470"/>
                  </a:cubicBezTo>
                  <a:lnTo>
                    <a:pt x="1243429" y="2376262"/>
                  </a:lnTo>
                  <a:lnTo>
                    <a:pt x="1188131" y="2376262"/>
                  </a:lnTo>
                  <a:lnTo>
                    <a:pt x="0" y="2376262"/>
                  </a:lnTo>
                  <a:lnTo>
                    <a:pt x="0" y="1188131"/>
                  </a:lnTo>
                  <a:cubicBezTo>
                    <a:pt x="0" y="531944"/>
                    <a:pt x="531944" y="0"/>
                    <a:pt x="1188131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755576" y="5229200"/>
              <a:ext cx="2088232" cy="0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46200" y="4454128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+mn-ea"/>
                </a:rPr>
                <a:t>응급상황 발생시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4797464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bg1"/>
                  </a:solidFill>
                  <a:latin typeface="+mn-ea"/>
                </a:rPr>
                <a:t>Emergency Call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27584" y="5376118"/>
              <a:ext cx="1728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bg1"/>
                  </a:solidFill>
                  <a:latin typeface="+mn-ea"/>
                </a:rPr>
                <a:t>052) 217-</a:t>
              </a:r>
            </a:p>
            <a:p>
              <a:pPr algn="ctr"/>
              <a:r>
                <a:rPr lang="en-US" altLang="ko-KR" sz="4000" b="1" dirty="0" smtClean="0">
                  <a:solidFill>
                    <a:schemeClr val="bg1"/>
                  </a:solidFill>
                  <a:latin typeface="+mn-ea"/>
                </a:rPr>
                <a:t>0119</a:t>
              </a:r>
              <a:endParaRPr lang="ko-KR" altLang="en-US" sz="4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4408388"/>
            <a:ext cx="581460" cy="65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4391980" y="4996333"/>
            <a:ext cx="2196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b="1" spc="-150" dirty="0" smtClean="0">
                <a:latin typeface="+mj-lt"/>
              </a:rPr>
              <a:t>화재</a:t>
            </a:r>
            <a:r>
              <a:rPr lang="en-US" altLang="ko-KR" sz="1400" b="1" spc="-150" dirty="0" smtClean="0">
                <a:latin typeface="+mj-lt"/>
              </a:rPr>
              <a:t>, </a:t>
            </a:r>
            <a:r>
              <a:rPr lang="ko-KR" altLang="en-US" sz="1400" b="1" spc="-150" dirty="0" smtClean="0">
                <a:latin typeface="+mj-lt"/>
              </a:rPr>
              <a:t>폭발</a:t>
            </a:r>
            <a:r>
              <a:rPr lang="en-US" altLang="ko-KR" sz="1400" b="1" spc="-150" dirty="0" smtClean="0">
                <a:latin typeface="+mj-lt"/>
              </a:rPr>
              <a:t>, </a:t>
            </a:r>
            <a:r>
              <a:rPr lang="ko-KR" altLang="en-US" sz="1400" b="1" spc="-150" dirty="0" err="1" smtClean="0">
                <a:latin typeface="+mj-lt"/>
              </a:rPr>
              <a:t>가스ㆍ화학약품</a:t>
            </a:r>
            <a:r>
              <a:rPr lang="ko-KR" altLang="en-US" sz="1400" b="1" spc="-150" dirty="0" smtClean="0">
                <a:latin typeface="+mj-lt"/>
              </a:rPr>
              <a:t> 누출</a:t>
            </a:r>
            <a:r>
              <a:rPr lang="en-US" altLang="ko-KR" sz="1400" b="1" spc="-150" dirty="0">
                <a:latin typeface="+mj-lt"/>
              </a:rPr>
              <a:t> </a:t>
            </a:r>
            <a:r>
              <a:rPr lang="ko-KR" altLang="en-US" sz="1400" b="1" spc="-150" dirty="0" smtClean="0">
                <a:latin typeface="+mj-lt"/>
              </a:rPr>
              <a:t>등 응급상황 발생시</a:t>
            </a:r>
            <a:endParaRPr lang="en-US" altLang="ko-KR" sz="1400" b="1" spc="-150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b="1" dirty="0" smtClean="0">
                <a:latin typeface="+mj-lt"/>
              </a:rPr>
              <a:t>Fire, Explosion, Gas and Chemical Leak etc.</a:t>
            </a:r>
            <a:endParaRPr lang="ko-KR" altLang="en-US" sz="1400" b="1" dirty="0">
              <a:latin typeface="+mj-lt"/>
            </a:endParaRPr>
          </a:p>
        </p:txBody>
      </p:sp>
      <p:sp>
        <p:nvSpPr>
          <p:cNvPr id="72" name="순서도: 대체 처리 71"/>
          <p:cNvSpPr/>
          <p:nvPr/>
        </p:nvSpPr>
        <p:spPr>
          <a:xfrm>
            <a:off x="2915817" y="139669"/>
            <a:ext cx="6120679" cy="913068"/>
          </a:xfrm>
          <a:prstGeom prst="flowChartAlternateProcess">
            <a:avLst/>
          </a:prstGeom>
          <a:solidFill>
            <a:schemeClr val="accent1">
              <a:alpha val="30000"/>
            </a:schemeClr>
          </a:solidFill>
          <a:ln>
            <a:solidFill>
              <a:srgbClr val="00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2921174" y="190469"/>
            <a:ext cx="611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001C54"/>
                </a:solidFill>
                <a:latin typeface="+mn-ea"/>
              </a:rPr>
              <a:t>제</a:t>
            </a:r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1</a:t>
            </a:r>
            <a:r>
              <a:rPr lang="ko-KR" altLang="en-US" sz="2400" b="1" dirty="0" smtClean="0">
                <a:solidFill>
                  <a:srgbClr val="001C54"/>
                </a:solidFill>
                <a:latin typeface="+mn-ea"/>
              </a:rPr>
              <a:t>공학관</a:t>
            </a:r>
            <a:endParaRPr lang="en-US" altLang="ko-KR" sz="2400" b="1" dirty="0" smtClean="0">
              <a:solidFill>
                <a:srgbClr val="001C54"/>
              </a:solidFill>
              <a:latin typeface="+mn-ea"/>
            </a:endParaRPr>
          </a:p>
          <a:p>
            <a:pPr algn="ctr"/>
            <a:r>
              <a:rPr lang="en-US" altLang="ko-KR" sz="2400" b="1" dirty="0" smtClean="0">
                <a:solidFill>
                  <a:srgbClr val="001C54"/>
                </a:solidFill>
                <a:latin typeface="+mn-ea"/>
              </a:rPr>
              <a:t>102-B113</a:t>
            </a:r>
            <a:endParaRPr lang="ko-KR" altLang="en-US" sz="2400" b="1" dirty="0">
              <a:solidFill>
                <a:srgbClr val="001C54"/>
              </a:solidFill>
              <a:latin typeface="+mn-ea"/>
            </a:endParaRPr>
          </a:p>
        </p:txBody>
      </p:sp>
      <p:grpSp>
        <p:nvGrpSpPr>
          <p:cNvPr id="74" name="그룹 73"/>
          <p:cNvGrpSpPr/>
          <p:nvPr/>
        </p:nvGrpSpPr>
        <p:grpSpPr>
          <a:xfrm>
            <a:off x="107505" y="139669"/>
            <a:ext cx="2715983" cy="913068"/>
            <a:chOff x="2574653" y="1458701"/>
            <a:chExt cx="1802450" cy="507209"/>
          </a:xfrm>
          <a:solidFill>
            <a:srgbClr val="001C54"/>
          </a:solidFill>
        </p:grpSpPr>
        <p:sp>
          <p:nvSpPr>
            <p:cNvPr id="75" name="모서리가 둥근 직사각형 74"/>
            <p:cNvSpPr/>
            <p:nvPr/>
          </p:nvSpPr>
          <p:spPr>
            <a:xfrm>
              <a:off x="2574653" y="1458701"/>
              <a:ext cx="1802450" cy="507209"/>
            </a:xfrm>
            <a:prstGeom prst="roundRect">
              <a:avLst>
                <a:gd name="adj" fmla="val 17813"/>
              </a:avLst>
            </a:prstGeom>
            <a:grpFill/>
            <a:ln w="539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635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-151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-윤고딕340" panose="02030504000101010101" pitchFamily="18" charset="-127"/>
                <a:ea typeface="-윤고딕340" panose="02030504000101010101" pitchFamily="18" charset="-127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650682" y="1526449"/>
              <a:ext cx="1623582" cy="335691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chemeClr val="bg1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연구실</a:t>
              </a:r>
              <a:r>
                <a:rPr kumimoji="0" lang="ko-KR" altLang="en-US" sz="24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 </a:t>
              </a:r>
              <a:r>
                <a:rPr lang="ko-KR" altLang="en-US" sz="2400" b="1" kern="0" noProof="0" dirty="0" smtClean="0">
                  <a:solidFill>
                    <a:prstClr val="white"/>
                  </a:solidFill>
                  <a:latin typeface="+mn-ea"/>
                </a:rPr>
                <a:t>번</a:t>
              </a:r>
              <a:r>
                <a:rPr lang="ko-KR" altLang="en-US" sz="2400" b="1" kern="0" noProof="0" dirty="0">
                  <a:solidFill>
                    <a:prstClr val="white"/>
                  </a:solidFill>
                  <a:latin typeface="+mn-ea"/>
                </a:rPr>
                <a:t>호</a:t>
              </a:r>
              <a:endPara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80AF"/>
                </a:buClr>
                <a:buSzTx/>
                <a:buFontTx/>
                <a:buNone/>
                <a:tabLst/>
                <a:defRPr/>
              </a:pPr>
              <a:r>
                <a:rPr lang="en-US" altLang="ko-KR" b="1" kern="0" dirty="0" smtClean="0">
                  <a:solidFill>
                    <a:prstClr val="white"/>
                  </a:solidFill>
                  <a:latin typeface="+mn-ea"/>
                </a:rPr>
                <a:t>(Laboratory No.)</a:t>
              </a:r>
              <a:endPara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51520" y="4221088"/>
            <a:ext cx="2376262" cy="2376262"/>
            <a:chOff x="251520" y="4257093"/>
            <a:chExt cx="2376262" cy="2376262"/>
          </a:xfrm>
        </p:grpSpPr>
        <p:sp>
          <p:nvSpPr>
            <p:cNvPr id="36" name="직사각형 6"/>
            <p:cNvSpPr/>
            <p:nvPr/>
          </p:nvSpPr>
          <p:spPr>
            <a:xfrm flipH="1">
              <a:off x="251520" y="4257093"/>
              <a:ext cx="2376262" cy="2376262"/>
            </a:xfrm>
            <a:custGeom>
              <a:avLst/>
              <a:gdLst/>
              <a:ahLst/>
              <a:cxnLst/>
              <a:rect l="l" t="t" r="r" b="b"/>
              <a:pathLst>
                <a:path w="2376262" h="2376262">
                  <a:moveTo>
                    <a:pt x="1188131" y="0"/>
                  </a:moveTo>
                  <a:cubicBezTo>
                    <a:pt x="1844318" y="0"/>
                    <a:pt x="2376262" y="531944"/>
                    <a:pt x="2376262" y="1188131"/>
                  </a:cubicBezTo>
                  <a:cubicBezTo>
                    <a:pt x="2376262" y="1825760"/>
                    <a:pt x="1873982" y="2346074"/>
                    <a:pt x="1243429" y="2373470"/>
                  </a:cubicBezTo>
                  <a:lnTo>
                    <a:pt x="1243429" y="2376262"/>
                  </a:lnTo>
                  <a:lnTo>
                    <a:pt x="1188131" y="2376262"/>
                  </a:lnTo>
                  <a:lnTo>
                    <a:pt x="0" y="2376262"/>
                  </a:lnTo>
                  <a:lnTo>
                    <a:pt x="0" y="1188131"/>
                  </a:lnTo>
                  <a:cubicBezTo>
                    <a:pt x="0" y="531944"/>
                    <a:pt x="531944" y="0"/>
                    <a:pt x="1188131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4347" y="4530606"/>
              <a:ext cx="18976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chemeClr val="bg1"/>
                  </a:solidFill>
                  <a:latin typeface="+mn-ea"/>
                </a:rPr>
                <a:t>원외 주요 연락처</a:t>
              </a:r>
              <a:endParaRPr lang="ko-KR" altLang="en-US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988" y="4922370"/>
              <a:ext cx="2125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bg1"/>
                  </a:solidFill>
                  <a:latin typeface="+mn-ea"/>
                </a:rPr>
                <a:t>External Main Telephone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6997" y="5412124"/>
              <a:ext cx="1728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bg1"/>
                  </a:solidFill>
                  <a:latin typeface="+mn-ea"/>
                </a:rPr>
                <a:t>052) 217-</a:t>
              </a:r>
            </a:p>
            <a:p>
              <a:pPr algn="ctr"/>
              <a:r>
                <a:rPr lang="en-US" altLang="ko-KR" sz="4000" b="1" dirty="0" smtClean="0">
                  <a:solidFill>
                    <a:schemeClr val="bg1"/>
                  </a:solidFill>
                  <a:latin typeface="+mn-ea"/>
                </a:rPr>
                <a:t>0119</a:t>
              </a:r>
              <a:endParaRPr lang="ko-KR" altLang="en-US" sz="40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99588" y="5376119"/>
              <a:ext cx="2070743" cy="1117466"/>
            </a:xfrm>
            <a:custGeom>
              <a:avLst/>
              <a:gdLst/>
              <a:ahLst/>
              <a:cxnLst/>
              <a:rect l="l" t="t" r="r" b="b"/>
              <a:pathLst>
                <a:path w="2016224" h="1008112">
                  <a:moveTo>
                    <a:pt x="0" y="0"/>
                  </a:moveTo>
                  <a:lnTo>
                    <a:pt x="989598" y="0"/>
                  </a:lnTo>
                  <a:lnTo>
                    <a:pt x="2016224" y="0"/>
                  </a:lnTo>
                  <a:lnTo>
                    <a:pt x="2016224" y="1008112"/>
                  </a:lnTo>
                  <a:lnTo>
                    <a:pt x="1008112" y="1008112"/>
                  </a:lnTo>
                  <a:lnTo>
                    <a:pt x="989598" y="1008112"/>
                  </a:lnTo>
                  <a:lnTo>
                    <a:pt x="989598" y="1007177"/>
                  </a:lnTo>
                  <a:cubicBezTo>
                    <a:pt x="441368" y="998065"/>
                    <a:pt x="0" y="55057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4988" y="5376119"/>
              <a:ext cx="2125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latin typeface="+mn-ea"/>
                </a:rPr>
                <a:t>소방서 </a:t>
              </a:r>
              <a:r>
                <a:rPr lang="en-US" altLang="ko-KR" sz="1200" b="1" dirty="0" smtClean="0">
                  <a:latin typeface="+mn-ea"/>
                </a:rPr>
                <a:t>Fire Station     119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4988" y="5629942"/>
              <a:ext cx="2125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smtClean="0">
                  <a:latin typeface="+mn-ea"/>
                </a:rPr>
                <a:t>경찰</a:t>
              </a:r>
              <a:r>
                <a:rPr lang="ko-KR" altLang="en-US" sz="1200" b="1" dirty="0">
                  <a:latin typeface="+mn-ea"/>
                </a:rPr>
                <a:t>서</a:t>
              </a:r>
              <a:r>
                <a:rPr lang="ko-KR" altLang="en-US" sz="1200" b="1" dirty="0" smtClean="0">
                  <a:latin typeface="+mn-ea"/>
                </a:rPr>
                <a:t> </a:t>
              </a:r>
              <a:r>
                <a:rPr lang="en-US" altLang="ko-KR" sz="1200" b="1" dirty="0" smtClean="0">
                  <a:latin typeface="+mn-ea"/>
                </a:rPr>
                <a:t>Police Station  112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4347" y="5877272"/>
              <a:ext cx="1209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 err="1" smtClean="0">
                  <a:latin typeface="+mn-ea"/>
                </a:rPr>
                <a:t>좋은삼정병원</a:t>
              </a:r>
              <a:r>
                <a:rPr lang="ko-KR" altLang="en-US" sz="1200" b="1" dirty="0" smtClean="0">
                  <a:latin typeface="+mn-ea"/>
                </a:rPr>
                <a:t> </a:t>
              </a:r>
              <a:endParaRPr lang="en-US" altLang="ko-KR" sz="1200" b="1" dirty="0">
                <a:latin typeface="+mn-ea"/>
              </a:endParaRPr>
            </a:p>
            <a:p>
              <a:r>
                <a:rPr lang="en-US" altLang="ko-KR" sz="1200" b="1" dirty="0" smtClean="0">
                  <a:latin typeface="+mn-ea"/>
                </a:rPr>
                <a:t>     Hospital</a:t>
              </a:r>
              <a:endParaRPr lang="ko-KR" altLang="en-US" sz="1200" b="1" dirty="0">
                <a:latin typeface="+mn-e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23721" y="5928072"/>
              <a:ext cx="774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smtClean="0">
                  <a:latin typeface="+mn-ea"/>
                </a:rPr>
                <a:t>052)220-7500</a:t>
              </a:r>
              <a:endParaRPr lang="ko-KR" altLang="en-US" sz="12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18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80728"/>
            <a:ext cx="88924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제</a:t>
            </a:r>
            <a:r>
              <a:rPr lang="en-US" altLang="ko-KR" sz="1200" dirty="0" smtClean="0">
                <a:solidFill>
                  <a:srgbClr val="FF0000"/>
                </a:solidFill>
              </a:rPr>
              <a:t>7</a:t>
            </a:r>
            <a:r>
              <a:rPr lang="ko-KR" altLang="en-US" sz="1200" dirty="0" smtClean="0">
                <a:solidFill>
                  <a:srgbClr val="FF0000"/>
                </a:solidFill>
              </a:rPr>
              <a:t>조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자율 사용자의 의무</a:t>
            </a:r>
            <a:r>
              <a:rPr lang="en-US" altLang="ko-KR" sz="1200" dirty="0" smtClean="0">
                <a:solidFill>
                  <a:srgbClr val="FF0000"/>
                </a:solidFill>
              </a:rPr>
              <a:t>) ① </a:t>
            </a:r>
            <a:r>
              <a:rPr lang="ko-KR" altLang="en-US" sz="1200" dirty="0" smtClean="0">
                <a:solidFill>
                  <a:srgbClr val="FF0000"/>
                </a:solidFill>
              </a:rPr>
              <a:t>자율 사용자는 장비 사용시 교육 받은 내용을 준수하고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특이사항 발생시 담당자와 반드시 협의하며 연구 장비</a:t>
            </a:r>
            <a:r>
              <a:rPr lang="en-US" altLang="ko-KR" sz="1200" dirty="0" smtClean="0">
                <a:solidFill>
                  <a:srgbClr val="FF0000"/>
                </a:solidFill>
              </a:rPr>
              <a:t>․</a:t>
            </a:r>
            <a:r>
              <a:rPr lang="ko-KR" altLang="en-US" sz="1200" dirty="0" smtClean="0">
                <a:solidFill>
                  <a:srgbClr val="FF0000"/>
                </a:solidFill>
              </a:rPr>
              <a:t>시설의 작동과 안전 유지에 협조하여야 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② 자율 사용자는 해당 장비의 이용기간 동안 본인의 부주의로 발생한 사고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기기 손상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고장 및 분실 등에 대해 책임을 지고 보상한다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③ 장비 사용 시작 시점의 </a:t>
            </a:r>
            <a:r>
              <a:rPr lang="en-US" altLang="ko-KR" sz="1200" dirty="0" smtClean="0">
                <a:solidFill>
                  <a:srgbClr val="FF0000"/>
                </a:solidFill>
              </a:rPr>
              <a:t>24</a:t>
            </a:r>
            <a:r>
              <a:rPr lang="ko-KR" altLang="en-US" sz="1200" dirty="0" smtClean="0">
                <a:solidFill>
                  <a:srgbClr val="FF0000"/>
                </a:solidFill>
              </a:rPr>
              <a:t>시간 전에 예약한 장비 사용 예약의 취소 기한은 예약한 사용 시간의 시작 시점으로부터 </a:t>
            </a:r>
            <a:r>
              <a:rPr lang="en-US" altLang="ko-KR" sz="1200" dirty="0" smtClean="0">
                <a:solidFill>
                  <a:srgbClr val="FF0000"/>
                </a:solidFill>
              </a:rPr>
              <a:t>12</a:t>
            </a:r>
            <a:r>
              <a:rPr lang="ko-KR" altLang="en-US" sz="1200" dirty="0" smtClean="0">
                <a:solidFill>
                  <a:srgbClr val="FF0000"/>
                </a:solidFill>
              </a:rPr>
              <a:t>시간 전 까지 이며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예약 취소를 원할 때는 반드시 장비 담당자에게 정규근무시간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평일 </a:t>
            </a:r>
            <a:r>
              <a:rPr lang="en-US" altLang="ko-KR" sz="1200" dirty="0" smtClean="0">
                <a:solidFill>
                  <a:srgbClr val="FF0000"/>
                </a:solidFill>
              </a:rPr>
              <a:t>09:00~18:00) </a:t>
            </a:r>
            <a:r>
              <a:rPr lang="ko-KR" altLang="en-US" sz="1200" dirty="0" smtClean="0">
                <a:solidFill>
                  <a:srgbClr val="FF0000"/>
                </a:solidFill>
              </a:rPr>
              <a:t>중에는 전화 또는 메일로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정규 근무시간이 아닌 때에는 메일로 연락을 취해야 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④ 장비 사용 시작 시점으로부터 </a:t>
            </a:r>
            <a:r>
              <a:rPr lang="en-US" altLang="ko-KR" sz="1200" dirty="0" smtClean="0">
                <a:solidFill>
                  <a:srgbClr val="FF0000"/>
                </a:solidFill>
              </a:rPr>
              <a:t>24</a:t>
            </a:r>
            <a:r>
              <a:rPr lang="ko-KR" altLang="en-US" sz="1200" dirty="0" smtClean="0">
                <a:solidFill>
                  <a:srgbClr val="FF0000"/>
                </a:solidFill>
              </a:rPr>
              <a:t>시간 전에 예약한 장비 사용 예약의 취소 기한은 예약한 사용 시간의 시작 시점이 되기 전까지 이며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예약 취소를 원할 때는 반드시 장비 담당자에게 정규근무시간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평일 </a:t>
            </a:r>
            <a:r>
              <a:rPr lang="en-US" altLang="ko-KR" sz="1200" dirty="0" smtClean="0">
                <a:solidFill>
                  <a:srgbClr val="FF0000"/>
                </a:solidFill>
              </a:rPr>
              <a:t>09:00~18:00) </a:t>
            </a:r>
            <a:r>
              <a:rPr lang="ko-KR" altLang="en-US" sz="1200" dirty="0" smtClean="0">
                <a:solidFill>
                  <a:srgbClr val="FF0000"/>
                </a:solidFill>
              </a:rPr>
              <a:t>중에는 전화 또는 메일로</a:t>
            </a:r>
            <a:r>
              <a:rPr lang="en-US" altLang="ko-KR" sz="1200" dirty="0" smtClean="0">
                <a:solidFill>
                  <a:srgbClr val="FF0000"/>
                </a:solidFill>
              </a:rPr>
              <a:t>, </a:t>
            </a:r>
            <a:r>
              <a:rPr lang="ko-KR" altLang="en-US" sz="1200" dirty="0" smtClean="0">
                <a:solidFill>
                  <a:srgbClr val="FF0000"/>
                </a:solidFill>
              </a:rPr>
              <a:t>정규 근무시간이 아닌 때에는 메일로 연락을 취해야 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⑤ 야간 또는 장비 담당자의 정규 근무시간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평일 </a:t>
            </a:r>
            <a:r>
              <a:rPr lang="en-US" altLang="ko-KR" sz="1200" dirty="0" smtClean="0">
                <a:solidFill>
                  <a:srgbClr val="FF0000"/>
                </a:solidFill>
              </a:rPr>
              <a:t>09:00~18:00)</a:t>
            </a:r>
            <a:r>
              <a:rPr lang="ko-KR" altLang="en-US" sz="1200" dirty="0" smtClean="0">
                <a:solidFill>
                  <a:srgbClr val="FF0000"/>
                </a:solidFill>
              </a:rPr>
              <a:t>이 아닌 때에 장비 사용 후에는 소등</a:t>
            </a:r>
            <a:r>
              <a:rPr lang="en-US" altLang="ko-KR" sz="1200" dirty="0" smtClean="0">
                <a:solidFill>
                  <a:srgbClr val="FF0000"/>
                </a:solidFill>
              </a:rPr>
              <a:t>․</a:t>
            </a:r>
            <a:r>
              <a:rPr lang="ko-KR" altLang="en-US" sz="1200" dirty="0" smtClean="0">
                <a:solidFill>
                  <a:srgbClr val="FF0000"/>
                </a:solidFill>
              </a:rPr>
              <a:t>출입문단속</a:t>
            </a:r>
            <a:r>
              <a:rPr lang="en-US" altLang="ko-KR" sz="1200" dirty="0" smtClean="0">
                <a:solidFill>
                  <a:srgbClr val="FF0000"/>
                </a:solidFill>
              </a:rPr>
              <a:t>․</a:t>
            </a:r>
            <a:r>
              <a:rPr lang="ko-KR" altLang="en-US" sz="1200" dirty="0" smtClean="0">
                <a:solidFill>
                  <a:srgbClr val="FF0000"/>
                </a:solidFill>
              </a:rPr>
              <a:t>주변 정리 등을 확인하고 퇴실한다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r>
              <a:rPr lang="ko-KR" altLang="en-US" sz="1200" dirty="0" smtClean="0">
                <a:solidFill>
                  <a:srgbClr val="FF0000"/>
                </a:solidFill>
              </a:rPr>
              <a:t/>
            </a:r>
            <a:br>
              <a:rPr lang="ko-KR" altLang="en-US" sz="1200" dirty="0" smtClean="0">
                <a:solidFill>
                  <a:srgbClr val="FF0000"/>
                </a:solidFill>
              </a:rPr>
            </a:b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제</a:t>
            </a:r>
            <a:r>
              <a:rPr lang="en-US" altLang="ko-KR" sz="1200" dirty="0" smtClean="0">
                <a:solidFill>
                  <a:srgbClr val="FF0000"/>
                </a:solidFill>
              </a:rPr>
              <a:t>8</a:t>
            </a:r>
            <a:r>
              <a:rPr lang="ko-KR" altLang="en-US" sz="1200" dirty="0" smtClean="0">
                <a:solidFill>
                  <a:srgbClr val="FF0000"/>
                </a:solidFill>
              </a:rPr>
              <a:t>조</a:t>
            </a:r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자율 사용 제한</a:t>
            </a:r>
            <a:r>
              <a:rPr lang="en-US" altLang="ko-KR" sz="1200" dirty="0" smtClean="0">
                <a:solidFill>
                  <a:srgbClr val="FF0000"/>
                </a:solidFill>
              </a:rPr>
              <a:t>) ① </a:t>
            </a:r>
            <a:r>
              <a:rPr lang="ko-KR" altLang="en-US" sz="1200" dirty="0" smtClean="0">
                <a:solidFill>
                  <a:srgbClr val="FF0000"/>
                </a:solidFill>
              </a:rPr>
              <a:t>연구지원본부는 사용자 다수의 편의와 쾌적한 연구환경 유지 및 사용자의 장비 사용 의식 수준 제고를 위하여 사용자에게 제재를 가할 수 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② 제</a:t>
            </a:r>
            <a:r>
              <a:rPr lang="en-US" altLang="ko-KR" sz="1200" dirty="0" smtClean="0">
                <a:solidFill>
                  <a:srgbClr val="FF0000"/>
                </a:solidFill>
              </a:rPr>
              <a:t>1</a:t>
            </a:r>
            <a:r>
              <a:rPr lang="ko-KR" altLang="en-US" sz="1200" dirty="0" smtClean="0">
                <a:solidFill>
                  <a:srgbClr val="FF0000"/>
                </a:solidFill>
              </a:rPr>
              <a:t>항의 제재 기준은 「별표</a:t>
            </a:r>
            <a:r>
              <a:rPr lang="en-US" altLang="ko-KR" sz="1200" dirty="0" smtClean="0">
                <a:solidFill>
                  <a:srgbClr val="FF0000"/>
                </a:solidFill>
              </a:rPr>
              <a:t>1.</a:t>
            </a:r>
            <a:r>
              <a:rPr lang="ko-KR" altLang="en-US" sz="1200" dirty="0" smtClean="0">
                <a:solidFill>
                  <a:srgbClr val="FF0000"/>
                </a:solidFill>
              </a:rPr>
              <a:t>공용장비 사용자 벌점 부과 및 조치 기준」에 따른다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err="1" smtClean="0"/>
              <a:t>시험분석료</a:t>
            </a:r>
            <a:r>
              <a:rPr lang="ko-KR" altLang="en-US" sz="1200" dirty="0" smtClean="0"/>
              <a:t> 청구</a:t>
            </a:r>
            <a:r>
              <a:rPr lang="en-US" altLang="ko-KR" sz="1200" dirty="0" smtClean="0"/>
              <a:t>) ① </a:t>
            </a:r>
            <a:r>
              <a:rPr lang="ko-KR" altLang="en-US" sz="1200" dirty="0" smtClean="0"/>
              <a:t>분석 및 공정 의뢰자 또는 자율 사용자에게 분석 및 공정 종료 후 익월에 </a:t>
            </a:r>
            <a:r>
              <a:rPr lang="ko-KR" altLang="en-US" sz="1200" dirty="0" err="1" smtClean="0"/>
              <a:t>시험분석료</a:t>
            </a:r>
            <a:r>
              <a:rPr lang="ko-KR" altLang="en-US" sz="1200" dirty="0" smtClean="0"/>
              <a:t> 청구서를 발송하며</a:t>
            </a:r>
            <a:r>
              <a:rPr lang="en-US" altLang="ko-KR" sz="1200" dirty="0" smtClean="0"/>
              <a:t>, </a:t>
            </a:r>
            <a:r>
              <a:rPr lang="ko-KR" altLang="en-US" sz="1200" dirty="0" err="1" smtClean="0"/>
              <a:t>시험분석료는</a:t>
            </a:r>
            <a:r>
              <a:rPr lang="ko-KR" altLang="en-US" sz="1200" dirty="0" smtClean="0"/>
              <a:t> 계좌로만 납입할 수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② 분석 및 공정 </a:t>
            </a:r>
            <a:r>
              <a:rPr lang="ko-KR" altLang="en-US" sz="1200" dirty="0" err="1" smtClean="0"/>
              <a:t>의뢰자와</a:t>
            </a:r>
            <a:r>
              <a:rPr lang="ko-KR" altLang="en-US" sz="1200" dirty="0" smtClean="0"/>
              <a:t> 자율 사용자는 「연구지원본부 운영규정」제</a:t>
            </a:r>
            <a:r>
              <a:rPr lang="en-US" altLang="ko-KR" sz="1200" dirty="0" smtClean="0"/>
              <a:t>8</a:t>
            </a:r>
            <a:r>
              <a:rPr lang="ko-KR" altLang="en-US" sz="1200" dirty="0" smtClean="0"/>
              <a:t>조에 정한 </a:t>
            </a:r>
            <a:r>
              <a:rPr lang="ko-KR" altLang="en-US" sz="1200" dirty="0" err="1" smtClean="0"/>
              <a:t>시험분석료</a:t>
            </a:r>
            <a:r>
              <a:rPr lang="ko-KR" altLang="en-US" sz="1200" dirty="0" smtClean="0"/>
              <a:t> 기준에 의하여 청구되는 금액을 소정의 절차를 따라 납부할 의무를 가진다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③「연구지원본부 운영규정」제</a:t>
            </a:r>
            <a:r>
              <a:rPr lang="en-US" altLang="ko-KR" sz="1200" dirty="0" smtClean="0"/>
              <a:t>8</a:t>
            </a:r>
            <a:r>
              <a:rPr lang="ko-KR" altLang="en-US" sz="1200" dirty="0" smtClean="0"/>
              <a:t>조에 정한 </a:t>
            </a:r>
            <a:r>
              <a:rPr lang="ko-KR" altLang="en-US" sz="1200" dirty="0" err="1" smtClean="0"/>
              <a:t>시험분석료</a:t>
            </a:r>
            <a:r>
              <a:rPr lang="ko-KR" altLang="en-US" sz="1200" dirty="0" smtClean="0"/>
              <a:t> 기준은 의뢰 또는 사용 전에 의뢰자 또는 사용자에게 제공될 수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④ 최초 의뢰 또는 사용시에는 사업자 등록증 및 통장 사본을 연구지원본부 </a:t>
            </a:r>
            <a:r>
              <a:rPr lang="ko-KR" altLang="en-US" sz="1200" dirty="0" err="1" smtClean="0"/>
              <a:t>행정실에</a:t>
            </a:r>
            <a:r>
              <a:rPr lang="ko-KR" altLang="en-US" sz="1200" dirty="0" smtClean="0"/>
              <a:t> 송부하여야 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⑤ 사업자 등록증의 변경이 있을 시 미리 행정 담당자에게 변경 사실을 고지하고 사본을 송부하여야 한다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⑥ </a:t>
            </a:r>
            <a:r>
              <a:rPr lang="ko-KR" altLang="en-US" sz="1200" dirty="0" err="1" smtClean="0"/>
              <a:t>시험분석료</a:t>
            </a:r>
            <a:r>
              <a:rPr lang="ko-KR" altLang="en-US" sz="1200" dirty="0" smtClean="0"/>
              <a:t> 청구서는 연구지원본부 </a:t>
            </a:r>
            <a:r>
              <a:rPr lang="ko-KR" altLang="en-US" sz="1200" dirty="0" err="1" smtClean="0"/>
              <a:t>행정실에서</a:t>
            </a:r>
            <a:r>
              <a:rPr lang="ko-KR" altLang="en-US" sz="1200" dirty="0" smtClean="0"/>
              <a:t> 발급하며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청구서 송부 시점으로부터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개월 이내에 납부하여야 한다</a:t>
            </a:r>
            <a:r>
              <a:rPr lang="en-US" altLang="ko-KR" sz="1200" dirty="0" smtClean="0"/>
              <a:t>. </a:t>
            </a:r>
            <a:r>
              <a:rPr lang="ko-KR" altLang="en-US" sz="1200" dirty="0" smtClean="0"/>
              <a:t>납부가 연체되는 경우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연구지원본부는 해당 사용자 및 연구실에 서비스 지원을 중단할 수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>⑦ 분석 및 공정 의뢰자의 실수로 인해 분석 및 공정 과정에 소요되는 시간이 증가한 경우 </a:t>
            </a:r>
            <a:r>
              <a:rPr lang="ko-KR" altLang="en-US" sz="1200" dirty="0" err="1" smtClean="0"/>
              <a:t>시험분석료를</a:t>
            </a:r>
            <a:r>
              <a:rPr lang="ko-KR" altLang="en-US" sz="1200" dirty="0" smtClean="0"/>
              <a:t> 추가로 청구할 수 있다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  <a:p>
            <a:r>
              <a:rPr lang="ko-KR" altLang="en-US" sz="1200" dirty="0" smtClean="0"/>
              <a:t/>
            </a:r>
            <a:br>
              <a:rPr lang="ko-KR" altLang="en-US" sz="1200" dirty="0" smtClean="0"/>
            </a:br>
            <a:endParaRPr lang="ko-KR" altLang="en-US" sz="1200" dirty="0" smtClean="0"/>
          </a:p>
          <a:p>
            <a:r>
              <a:rPr lang="ko-KR" altLang="en-US" sz="1200" dirty="0" smtClean="0"/>
              <a:t>제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조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기타</a:t>
            </a:r>
            <a:r>
              <a:rPr lang="en-US" altLang="ko-KR" sz="1200" dirty="0" smtClean="0"/>
              <a:t>) </a:t>
            </a:r>
            <a:r>
              <a:rPr lang="ko-KR" altLang="en-US" sz="1200" dirty="0" smtClean="0"/>
              <a:t>이 지침의 시행에 필요한 기타 세부 사항은 각 실별 규정에 따른다</a:t>
            </a:r>
            <a:r>
              <a:rPr lang="en-US" altLang="ko-KR" sz="1200" dirty="0" smtClean="0"/>
              <a:t>.</a:t>
            </a:r>
            <a:endParaRPr lang="ko-KR" alt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94593"/>
            <a:ext cx="2356707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UCRF </a:t>
            </a:r>
            <a:r>
              <a:rPr lang="ko-KR" altLang="en-US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운영지침</a:t>
            </a:r>
          </a:p>
        </p:txBody>
      </p:sp>
    </p:spTree>
    <p:extLst>
      <p:ext uri="{BB962C8B-B14F-4D97-AF65-F5344CB8AC3E}">
        <p14:creationId xmlns:p14="http://schemas.microsoft.com/office/powerpoint/2010/main" val="26549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251519" y="836701"/>
          <a:ext cx="8712969" cy="5544627"/>
        </p:xfrm>
        <a:graphic>
          <a:graphicData uri="http://schemas.openxmlformats.org/drawingml/2006/table">
            <a:tbl>
              <a:tblPr/>
              <a:tblGrid>
                <a:gridCol w="523651"/>
                <a:gridCol w="7636575"/>
                <a:gridCol w="552743"/>
              </a:tblGrid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순번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벌 점 부 과 내 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0210" marR="0" indent="-41021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벌점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[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사용 자격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]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8817">
                <a:tc>
                  <a:txBody>
                    <a:bodyPr/>
                    <a:lstStyle/>
                    <a:p>
                      <a:pPr marL="410210" marR="0" indent="-41021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해당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장비에 대하여 직접 사용이 허가 되지 않은 사용자가 기기를 사용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0210" marR="0" indent="-41021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5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2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예약하지 않고 장비 사용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예약자 본인이 아닌 자가 장비를 사용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[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사용 예약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]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4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허용시간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이외의 시간에 장비 예약 및 사용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407670" marR="0" indent="-40767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5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예약시간을 초과하여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예약시간 종료 전에 초과시간에 대한 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예약없이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사용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7670" marR="0" indent="-40767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401320" marR="0" indent="-4013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6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예약 취소 사실 통보 없이 해당 시간에 장비 사용하지 않은 경우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1320" marR="0" indent="-4013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408940" marR="0" indent="-40894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7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「연구지원본부 운영지침」제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7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조의 내용을 기준으로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예약 취소 기한이 지나서 예약을 취소한 경우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8940" marR="0" indent="-40894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8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예약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후 장비담당자에게 통보하지 않고 기기 사용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[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부주의한 행동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]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9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사용 중 허용되지 않은 기능 조작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508000" marR="0" indent="-508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10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사용 중 장비의 이상이나 고장 발견 후 담당자에게 즉시 고지하지 않은 경우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0" marR="0" indent="-50800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11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사용자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부주의로 기기 손상 및 고장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5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12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사용자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부주의로 장비 부속품 분실 또는 파손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5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500380" marR="0" indent="-50038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13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장비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사용 후 장비사용일지를 작성하지 않거나 허위 작성 또는 일부만 작성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0380" marR="0" indent="-50038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87">
                <a:tc>
                  <a:txBody>
                    <a:bodyPr/>
                    <a:lstStyle/>
                    <a:p>
                      <a:pPr marL="513080" marR="0" indent="-51308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14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담당자가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또는 시설의 정상적인 작동과 안전을 유지하는 데에 반드시 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파악해야할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 시료의 정보를 제공하지 않아 장비 손상 및 고장을 초래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3080" marR="0" indent="-51308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490220" marR="0" indent="-4902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15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야간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또는 장비 담당자의 정규 근무시간이 아닌 때에 장비 사용 후 소등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․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출입문단속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․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주변 정리 등을 확인하지 않고 퇴실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0220" marR="0" indent="-4902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490220" marR="0" indent="-4902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16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유독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물질 및 가스의 누출 또는 화재 발생의 위험을 초래 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0220" marR="0" indent="-4902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5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17">
                <a:tc>
                  <a:txBody>
                    <a:bodyPr/>
                    <a:lstStyle/>
                    <a:p>
                      <a:pPr marL="490220" marR="0" indent="-4902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17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 타인의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개인물품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(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분석 및 공정 소모품 및 기자재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)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을 사전 동의 없이 사용하거나 훔치는 행위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0220" marR="0" indent="-49022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5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9519" marR="9519" marT="9519" marB="9519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89394"/>
            <a:ext cx="314217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UCRF </a:t>
            </a:r>
            <a:r>
              <a:rPr lang="ko-KR" altLang="en-US" sz="2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벌점 부과 기준</a:t>
            </a:r>
          </a:p>
        </p:txBody>
      </p:sp>
    </p:spTree>
    <p:extLst>
      <p:ext uri="{BB962C8B-B14F-4D97-AF65-F5344CB8AC3E}">
        <p14:creationId xmlns:p14="http://schemas.microsoft.com/office/powerpoint/2010/main" val="18304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20" y="908720"/>
          <a:ext cx="8640960" cy="5328593"/>
        </p:xfrm>
        <a:graphic>
          <a:graphicData uri="http://schemas.openxmlformats.org/drawingml/2006/table">
            <a:tbl>
              <a:tblPr/>
              <a:tblGrid>
                <a:gridCol w="1872208"/>
                <a:gridCol w="1224136"/>
                <a:gridCol w="5544616"/>
              </a:tblGrid>
              <a:tr h="24859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구 분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벌점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조 치 내 용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598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(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사용자 개인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)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1162">
                <a:tc rowSpan="2"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개인에게 부과된 벌점 합산</a:t>
                      </a:r>
                      <a:endParaRPr lang="ko-KR" altLang="en-US" sz="900" b="0" i="0" spc="0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5450" marR="0" indent="-42545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5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점 이상</a:t>
                      </a:r>
                      <a:endParaRPr lang="ko-KR" altLang="en-US" sz="900" b="0" i="0" spc="0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장비 담당자가 사용자 및 지도교수에게 </a:t>
                      </a:r>
                      <a:r>
                        <a:rPr lang="ko-KR" altLang="en-US" sz="900" b="0" i="0" spc="0" dirty="0" err="1">
                          <a:solidFill>
                            <a:srgbClr val="FF0000"/>
                          </a:solidFill>
                          <a:latin typeface="휴먼명조,한컴돋움"/>
                        </a:rPr>
                        <a:t>이메일로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 통보</a:t>
                      </a: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(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벌점 </a:t>
                      </a: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8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점 이상일 시 장비 사용이 </a:t>
                      </a: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3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개월간 금지됨을 공지</a:t>
                      </a: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)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하고 해당 사용자의 벌점 내역을 기기실에 게시</a:t>
                      </a:r>
                      <a:endParaRPr lang="ko-KR" altLang="en-US" sz="900" b="0" i="0" spc="0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4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0" marR="0" indent="-42545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8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점 이상</a:t>
                      </a:r>
                      <a:endParaRPr lang="ko-KR" altLang="en-US" sz="900" b="0" i="0" spc="0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장비 담당자가 사용자 및 지도교수에게 사용자의 해당 장비 사용이 </a:t>
                      </a: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3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개월간 금지되고 재교육 후 사용이 가능함을 </a:t>
                      </a:r>
                      <a:r>
                        <a:rPr lang="ko-KR" altLang="en-US" sz="900" b="0" i="0" spc="0" dirty="0" err="1">
                          <a:solidFill>
                            <a:srgbClr val="FF0000"/>
                          </a:solidFill>
                          <a:latin typeface="휴먼명조,한컴돋움"/>
                        </a:rPr>
                        <a:t>이메일로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 통보하고 지도교수에게 공문 발송</a:t>
                      </a:r>
                      <a:r>
                        <a:rPr lang="en-US" altLang="ko-KR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>
                          <a:solidFill>
                            <a:srgbClr val="FF0000"/>
                          </a:solidFill>
                          <a:latin typeface="휴먼명조,한컴돋움"/>
                        </a:rPr>
                        <a:t>해당 사용자의 벌점 내역을 기기실에 게시</a:t>
                      </a:r>
                      <a:endParaRPr lang="ko-KR" altLang="en-US" sz="900" b="0" i="0" spc="0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598"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(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사용자 소속 연구실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)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81162">
                <a:tc rowSpan="2"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동일 연구실에서 동일 장비에 대하여 연구실 소속 학생들에게 부과된 벌점  합산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12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점이상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담당자가 지도교수와 해당 사용자에게 벌점 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15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점 이상일 시 해당 연구실의 해당 장비 사용이 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개월간 금지됨을 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이메일로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 통보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15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점이상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장비 담당자가 지도교수에게 해당 연구실의 해당 장비 사용이 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3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개월간 금지됨을 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이메일로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 통보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지도교수에게 공문 발송</a:t>
                      </a:r>
                      <a:r>
                        <a:rPr lang="en-US" altLang="ko-KR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 smtClean="0">
                          <a:solidFill>
                            <a:srgbClr val="000000"/>
                          </a:solidFill>
                          <a:latin typeface="휴먼명조,한컴돋움"/>
                        </a:rPr>
                        <a:t>해당 사용자의 벌점 내역을 기기실에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게시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162">
                <a:tc rowSpan="2"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동일 연구실에서 연구지원본부 전체 장비에 대하여 연구실 소속 학생들에게 부과된 벌점  합산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20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점이상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연구지원본부에서 지도교수와 소속 학생에게 벌점 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25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점 이상일 시 해당 연구실의 연구지원본부 전체 장비 사용이 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개월간 금지됨을 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이메일로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 통보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44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25</a:t>
                      </a:r>
                      <a:r>
                        <a:rPr lang="ko-KR" altLang="en-US" sz="900" b="0" i="0" spc="0">
                          <a:solidFill>
                            <a:srgbClr val="000000"/>
                          </a:solidFill>
                          <a:latin typeface="휴먼명조,한컴돋움"/>
                        </a:rPr>
                        <a:t>점이상</a:t>
                      </a:r>
                      <a:endParaRPr lang="ko-KR" altLang="en-US" sz="9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연구지원본부에서 지도교수와 소속 학생에게 해당 연구실의 연구지원본부 전체 장비 사용이 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1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개월간 금지됨을 </a:t>
                      </a:r>
                      <a:r>
                        <a:rPr lang="ko-KR" altLang="en-US" sz="900" b="0" i="0" spc="0" dirty="0" err="1">
                          <a:solidFill>
                            <a:srgbClr val="000000"/>
                          </a:solidFill>
                          <a:latin typeface="휴먼명조,한컴돋움"/>
                        </a:rPr>
                        <a:t>이메일로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 통보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지도교수에게 공문 발송</a:t>
                      </a:r>
                      <a:r>
                        <a:rPr lang="en-US" altLang="ko-KR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, </a:t>
                      </a:r>
                      <a:r>
                        <a:rPr lang="ko-KR" altLang="en-US" sz="900" b="0" i="0" spc="0" dirty="0">
                          <a:solidFill>
                            <a:srgbClr val="000000"/>
                          </a:solidFill>
                          <a:latin typeface="휴먼명조,한컴돋움"/>
                        </a:rPr>
                        <a:t>해당 벌점 내역을 연구지원본부 게시판에 게시</a:t>
                      </a:r>
                      <a:endParaRPr lang="ko-KR" altLang="en-US" sz="9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1841" marR="11841" marT="11841" marB="11841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94593"/>
            <a:ext cx="314217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UCRF </a:t>
            </a:r>
            <a:r>
              <a:rPr lang="ko-KR" altLang="en-US" sz="2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벌점 부과 기준</a:t>
            </a:r>
          </a:p>
        </p:txBody>
      </p:sp>
    </p:spTree>
    <p:extLst>
      <p:ext uri="{BB962C8B-B14F-4D97-AF65-F5344CB8AC3E}">
        <p14:creationId xmlns:p14="http://schemas.microsoft.com/office/powerpoint/2010/main" val="19399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UCRF Self-user </a:t>
            </a:r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System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40527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1. UCRF  </a:t>
            </a:r>
            <a:r>
              <a:rPr lang="ko-KR" altLang="en-US" dirty="0"/>
              <a:t>회원가입 및 출입신청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dirty="0"/>
              <a:t>    </a:t>
            </a:r>
            <a:r>
              <a:rPr lang="en-US" altLang="ko-KR" dirty="0"/>
              <a:t>- UCRF homepage : http://ucrf.unist.ac.kr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    - </a:t>
            </a:r>
            <a:r>
              <a:rPr lang="ko-KR" altLang="en-US" dirty="0"/>
              <a:t>출입신청 담당자 </a:t>
            </a:r>
            <a:r>
              <a:rPr lang="en-US" altLang="ko-KR" dirty="0"/>
              <a:t>(</a:t>
            </a:r>
            <a:r>
              <a:rPr lang="ko-KR" altLang="en-US" dirty="0"/>
              <a:t>연구지원본부</a:t>
            </a:r>
            <a:r>
              <a:rPr lang="en-US" altLang="ko-KR" dirty="0"/>
              <a:t>) </a:t>
            </a:r>
            <a:r>
              <a:rPr lang="ko-KR" altLang="en-US" dirty="0"/>
              <a:t>메일 </a:t>
            </a:r>
            <a:r>
              <a:rPr lang="ko-KR" altLang="en-US" dirty="0" smtClean="0"/>
              <a:t>송부 </a:t>
            </a:r>
            <a:r>
              <a:rPr lang="en-US" altLang="ko-KR" dirty="0" smtClean="0"/>
              <a:t>-&gt; </a:t>
            </a:r>
            <a:r>
              <a:rPr lang="ko-KR" altLang="en-US" dirty="0" smtClean="0"/>
              <a:t>신청서 작성 </a:t>
            </a:r>
            <a:r>
              <a:rPr lang="ko-KR" altLang="en-US" dirty="0" smtClean="0"/>
              <a:t> </a:t>
            </a:r>
            <a:r>
              <a:rPr lang="en-US" altLang="ko-KR" dirty="0" smtClean="0"/>
              <a:t>-&gt; </a:t>
            </a:r>
            <a:r>
              <a:rPr lang="ko-KR" altLang="en-US" dirty="0" smtClean="0"/>
              <a:t>담당자에게 </a:t>
            </a:r>
            <a:r>
              <a:rPr lang="ko-KR" altLang="en-US" dirty="0"/>
              <a:t>제출 </a:t>
            </a:r>
          </a:p>
          <a:p>
            <a:pPr>
              <a:lnSpc>
                <a:spcPct val="120000"/>
              </a:lnSpc>
            </a:pPr>
            <a:endParaRPr lang="ko-KR" alt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2. Log in system (True Café)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    - Self-user Test</a:t>
            </a:r>
            <a:r>
              <a:rPr lang="ko-KR" altLang="en-US" dirty="0"/>
              <a:t>를 통과한 사람에 한하여 부여하며  </a:t>
            </a:r>
            <a:r>
              <a:rPr lang="en-US" altLang="ko-KR" dirty="0"/>
              <a:t>1</a:t>
            </a:r>
            <a:r>
              <a:rPr lang="ko-KR" altLang="en-US" dirty="0"/>
              <a:t>개의 아이디로 모든 </a:t>
            </a:r>
            <a:r>
              <a:rPr lang="ko-KR" altLang="en-US" dirty="0" smtClean="0"/>
              <a:t>분석장비 </a:t>
            </a:r>
            <a:r>
              <a:rPr lang="en-US" altLang="ko-KR" dirty="0" smtClean="0"/>
              <a:t>Login </a:t>
            </a:r>
            <a:r>
              <a:rPr lang="ko-KR" altLang="en-US" dirty="0"/>
              <a:t>가능</a:t>
            </a:r>
            <a:r>
              <a:rPr lang="en-US" altLang="ko-KR" dirty="0"/>
              <a:t>, </a:t>
            </a:r>
            <a:endParaRPr lang="en-US" altLang="ko-KR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</a:t>
            </a:r>
            <a:r>
              <a:rPr lang="ko-KR" altLang="en-US" dirty="0" smtClean="0"/>
              <a:t>단 </a:t>
            </a:r>
            <a:r>
              <a:rPr lang="ko-KR" altLang="en-US" dirty="0"/>
              <a:t>동시 로그인 불가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dirty="0"/>
              <a:t>    </a:t>
            </a:r>
            <a:r>
              <a:rPr lang="en-US" altLang="ko-KR" dirty="0"/>
              <a:t>- </a:t>
            </a:r>
            <a:r>
              <a:rPr lang="ko-KR" altLang="en-US" dirty="0"/>
              <a:t>자동으로 </a:t>
            </a:r>
            <a:r>
              <a:rPr lang="en-US" altLang="ko-KR" dirty="0"/>
              <a:t>Login or Logout </a:t>
            </a:r>
            <a:r>
              <a:rPr lang="ko-KR" altLang="en-US" dirty="0"/>
              <a:t>시간을 저장</a:t>
            </a:r>
          </a:p>
          <a:p>
            <a:pPr>
              <a:lnSpc>
                <a:spcPct val="120000"/>
              </a:lnSpc>
            </a:pPr>
            <a:endParaRPr lang="ko-KR" alt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3. Data Upload &amp; Download System (core FTP)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    - </a:t>
            </a:r>
            <a:r>
              <a:rPr lang="ko-KR" altLang="en-US" dirty="0"/>
              <a:t>분석 </a:t>
            </a:r>
            <a:r>
              <a:rPr lang="en-US" altLang="ko-KR" dirty="0"/>
              <a:t>PC </a:t>
            </a:r>
            <a:r>
              <a:rPr lang="ko-KR" altLang="en-US" dirty="0"/>
              <a:t>보호차원에서 모든 </a:t>
            </a:r>
            <a:r>
              <a:rPr lang="en-US" altLang="ko-KR" dirty="0"/>
              <a:t>Self-user </a:t>
            </a:r>
            <a:r>
              <a:rPr lang="ko-KR" altLang="en-US" dirty="0"/>
              <a:t>및 의뢰자 사용 </a:t>
            </a:r>
            <a:r>
              <a:rPr lang="en-US" altLang="ko-KR" dirty="0"/>
              <a:t>(</a:t>
            </a:r>
            <a:r>
              <a:rPr lang="ko-KR" altLang="en-US" dirty="0"/>
              <a:t>강제</a:t>
            </a:r>
            <a:r>
              <a:rPr lang="en-US" altLang="ko-KR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 smtClean="0"/>
              <a:t>    </a:t>
            </a:r>
            <a:r>
              <a:rPr lang="en-US" altLang="ko-KR" dirty="0"/>
              <a:t>- Core FTP(or </a:t>
            </a:r>
            <a:r>
              <a:rPr lang="en-US" altLang="ko-KR" dirty="0" err="1"/>
              <a:t>Filezilla</a:t>
            </a:r>
            <a:r>
              <a:rPr lang="en-US" altLang="ko-KR" dirty="0"/>
              <a:t>) </a:t>
            </a:r>
            <a:r>
              <a:rPr lang="ko-KR" altLang="en-US" dirty="0"/>
              <a:t>설치 후 </a:t>
            </a:r>
            <a:r>
              <a:rPr lang="en-US" altLang="ko-KR" dirty="0"/>
              <a:t>IP, ID, PW, Port </a:t>
            </a:r>
            <a:r>
              <a:rPr lang="ko-KR" altLang="en-US" dirty="0"/>
              <a:t>정보 입력 후 사용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dirty="0"/>
              <a:t>    </a:t>
            </a:r>
            <a:r>
              <a:rPr lang="en-US" altLang="ko-KR" dirty="0"/>
              <a:t>- USB</a:t>
            </a:r>
            <a:r>
              <a:rPr lang="ko-KR" altLang="en-US" dirty="0"/>
              <a:t>없이 본인의 </a:t>
            </a:r>
            <a:r>
              <a:rPr lang="en-US" altLang="ko-KR" dirty="0"/>
              <a:t>PC</a:t>
            </a:r>
            <a:r>
              <a:rPr lang="ko-KR" altLang="en-US" dirty="0"/>
              <a:t>에서 결과를 바로 다운 받아 </a:t>
            </a:r>
            <a:r>
              <a:rPr lang="ko-KR" altLang="en-US" dirty="0" err="1"/>
              <a:t>볼수</a:t>
            </a:r>
            <a:r>
              <a:rPr lang="ko-KR" altLang="en-US" dirty="0"/>
              <a:t> 있음</a:t>
            </a:r>
            <a:r>
              <a:rPr lang="en-US" altLang="ko-KR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    - </a:t>
            </a:r>
            <a:r>
              <a:rPr lang="ko-KR" altLang="en-US" dirty="0"/>
              <a:t>용량초과시 자동삭제 기능  반드시 본인 </a:t>
            </a:r>
            <a:r>
              <a:rPr lang="en-US" altLang="ko-KR" dirty="0"/>
              <a:t>Data </a:t>
            </a:r>
            <a:r>
              <a:rPr lang="ko-KR" altLang="en-US" dirty="0"/>
              <a:t>관리는 철저히 할 것</a:t>
            </a:r>
            <a:r>
              <a:rPr lang="en-US" altLang="ko-KR" dirty="0"/>
              <a:t>.</a:t>
            </a:r>
          </a:p>
          <a:p>
            <a:pPr>
              <a:lnSpc>
                <a:spcPct val="120000"/>
              </a:lnSpc>
            </a:pPr>
            <a:endParaRPr lang="en-US" altLang="ko-KR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dirty="0"/>
              <a:t>4. </a:t>
            </a:r>
            <a:r>
              <a:rPr lang="ko-KR" altLang="en-US" dirty="0"/>
              <a:t>처음 </a:t>
            </a:r>
            <a:r>
              <a:rPr lang="en-US" altLang="ko-KR" dirty="0"/>
              <a:t>UCRF </a:t>
            </a:r>
            <a:r>
              <a:rPr lang="ko-KR" altLang="en-US" dirty="0"/>
              <a:t>분석을 의뢰할 경우</a:t>
            </a:r>
            <a:r>
              <a:rPr lang="en-US" altLang="ko-KR" dirty="0"/>
              <a:t>, </a:t>
            </a:r>
            <a:r>
              <a:rPr lang="ko-KR" altLang="en-US" dirty="0"/>
              <a:t>반드시 담당장비 및 담당자 이름 및 연락처 확인 요망</a:t>
            </a:r>
          </a:p>
          <a:p>
            <a:pPr>
              <a:lnSpc>
                <a:spcPct val="120000"/>
              </a:lnSpc>
            </a:pPr>
            <a:endParaRPr lang="ko-KR" altLang="en-US" dirty="0"/>
          </a:p>
          <a:p>
            <a:pPr>
              <a:lnSpc>
                <a:spcPct val="120000"/>
              </a:lnSpc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36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0667" b="9534"/>
          <a:stretch>
            <a:fillRect/>
          </a:stretch>
        </p:blipFill>
        <p:spPr bwMode="auto">
          <a:xfrm>
            <a:off x="0" y="1651826"/>
            <a:ext cx="91440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3275856" y="1939858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5906" y="917808"/>
            <a:ext cx="795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portal.unist.ac.kr – Research Equipment– Equipment reservation/input result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2587930"/>
            <a:ext cx="100811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0" y="82515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Reservation system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66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20"/>
          <p:cNvSpPr>
            <a:spLocks noGrp="1"/>
          </p:cNvSpPr>
          <p:nvPr>
            <p:ph type="title"/>
          </p:nvPr>
        </p:nvSpPr>
        <p:spPr>
          <a:xfrm>
            <a:off x="171450" y="960940"/>
            <a:ext cx="7886700" cy="385988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201" t="24667" b="29133"/>
          <a:stretch>
            <a:fillRect/>
          </a:stretch>
        </p:blipFill>
        <p:spPr bwMode="auto">
          <a:xfrm>
            <a:off x="0" y="767263"/>
            <a:ext cx="914400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243935"/>
            <a:ext cx="46754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0" y="1603975"/>
            <a:ext cx="49320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39552" y="1099919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Inquiry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964015"/>
            <a:ext cx="53955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39552" y="1892007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Application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4563" t="9800" r="14563" b="9001"/>
          <a:stretch>
            <a:fillRect/>
          </a:stretch>
        </p:blipFill>
        <p:spPr bwMode="auto">
          <a:xfrm>
            <a:off x="539552" y="3404175"/>
            <a:ext cx="5112568" cy="329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611560" y="3764215"/>
            <a:ext cx="468052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364088" y="3692207"/>
            <a:ext cx="462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1) Select the classification and equipment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4124255"/>
            <a:ext cx="46027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2) Select the time you want</a:t>
            </a:r>
            <a:r>
              <a:rPr lang="ko-KR" altLang="en-US" dirty="0" smtClean="0"/>
              <a:t> </a:t>
            </a:r>
            <a:r>
              <a:rPr lang="en-US" altLang="ko-KR" dirty="0" smtClean="0"/>
              <a:t>on white box.</a:t>
            </a:r>
          </a:p>
          <a:p>
            <a:r>
              <a:rPr lang="en-US" altLang="ko-KR" dirty="0" smtClean="0"/>
              <a:t>Yellow box : my reservation</a:t>
            </a:r>
          </a:p>
          <a:p>
            <a:r>
              <a:rPr lang="en-US" altLang="ko-KR" dirty="0" smtClean="0"/>
              <a:t>Red box : others reservation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3) Click application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12" y="4772327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2)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1406" y="3737056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1)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9512" y="3322875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3)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611560" y="4988351"/>
            <a:ext cx="4680520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67544" y="3476183"/>
            <a:ext cx="504056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0" y="82515"/>
            <a:ext cx="1829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Reservation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476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2029</TotalTime>
  <Words>2205</Words>
  <Application>Microsoft Office PowerPoint</Application>
  <PresentationFormat>화면 슬라이드 쇼(4:3)</PresentationFormat>
  <Paragraphs>303</Paragraphs>
  <Slides>34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4" baseType="lpstr">
      <vt:lpstr>Arial Unicode MS</vt:lpstr>
      <vt:lpstr>HY헤드라인M</vt:lpstr>
      <vt:lpstr>맑은 고딕</vt:lpstr>
      <vt:lpstr>바탕</vt:lpstr>
      <vt:lpstr>-윤고딕340</vt:lpstr>
      <vt:lpstr>휴먼명조,한컴돋움</vt:lpstr>
      <vt:lpstr>Arial</vt:lpstr>
      <vt:lpstr>Arial Black</vt:lpstr>
      <vt:lpstr>Arial Narrow</vt:lpstr>
      <vt:lpstr>Office 테마</vt:lpstr>
      <vt:lpstr>Atomic Force Microscopy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UCRF Self-user System</vt:lpstr>
      <vt:lpstr>PowerPoint 프레젠테이션</vt:lpstr>
      <vt:lpstr>PowerPoint 프레젠테이션</vt:lpstr>
      <vt:lpstr>PowerPoint 프레젠테이션</vt:lpstr>
      <vt:lpstr>PowerPoint 프레젠테이션</vt:lpstr>
      <vt:lpstr>Data upload &amp; download</vt:lpstr>
      <vt:lpstr>Data upload &amp; download</vt:lpstr>
      <vt:lpstr>Equipment</vt:lpstr>
      <vt:lpstr>History of SPM</vt:lpstr>
      <vt:lpstr>Characteristics of SPM</vt:lpstr>
      <vt:lpstr>Basic principles </vt:lpstr>
      <vt:lpstr>Basic principles </vt:lpstr>
      <vt:lpstr>Large Stage SPM(Dimension)</vt:lpstr>
      <vt:lpstr>Small Stage SPM(Multimode)</vt:lpstr>
      <vt:lpstr>Scanning the Sample</vt:lpstr>
      <vt:lpstr>Scanning the Tip</vt:lpstr>
      <vt:lpstr>Scanner</vt:lpstr>
      <vt:lpstr>Closed loop &amp; Open loop Scanner </vt:lpstr>
      <vt:lpstr>The force of the interface</vt:lpstr>
      <vt:lpstr>The principle of afm</vt:lpstr>
      <vt:lpstr>Resolution</vt:lpstr>
      <vt:lpstr>Comparison of AFM mode</vt:lpstr>
      <vt:lpstr>Forces on a probe in air</vt:lpstr>
      <vt:lpstr>Contact mode</vt:lpstr>
      <vt:lpstr>Tapping mode</vt:lpstr>
      <vt:lpstr>Other modes</vt:lpstr>
      <vt:lpstr>Other modes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UNIST</dc:creator>
  <cp:lastModifiedBy>임동주 (연구지원본부행정실)</cp:lastModifiedBy>
  <cp:revision>83</cp:revision>
  <cp:lastPrinted>2016-08-17T00:45:00Z</cp:lastPrinted>
  <dcterms:created xsi:type="dcterms:W3CDTF">2016-02-29T04:42:05Z</dcterms:created>
  <dcterms:modified xsi:type="dcterms:W3CDTF">2018-08-06T00:08:35Z</dcterms:modified>
</cp:coreProperties>
</file>