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</p:sldIdLst>
  <p:sldSz cx="12192000" cy="6858000"/>
  <p:notesSz cx="6805613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77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>
        <p:scale>
          <a:sx n="75" d="100"/>
          <a:sy n="75" d="100"/>
        </p:scale>
        <p:origin x="876" y="906"/>
      </p:cViewPr>
      <p:guideLst>
        <p:guide orient="horz" pos="2160"/>
        <p:guide pos="377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1718E-0508-419C-907D-F9222619009F}" type="datetimeFigureOut">
              <a:rPr lang="ko-KR" altLang="en-US" smtClean="0"/>
              <a:t>2017-09-25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3310F-385D-4D40-BBD8-127D844200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47762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1718E-0508-419C-907D-F9222619009F}" type="datetimeFigureOut">
              <a:rPr lang="ko-KR" altLang="en-US" smtClean="0"/>
              <a:t>2017-09-25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3310F-385D-4D40-BBD8-127D844200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55305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1718E-0508-419C-907D-F9222619009F}" type="datetimeFigureOut">
              <a:rPr lang="ko-KR" altLang="en-US" smtClean="0"/>
              <a:t>2017-09-25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3310F-385D-4D40-BBD8-127D844200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2046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1718E-0508-419C-907D-F9222619009F}" type="datetimeFigureOut">
              <a:rPr lang="ko-KR" altLang="en-US" smtClean="0"/>
              <a:t>2017-09-25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3310F-385D-4D40-BBD8-127D844200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48990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1718E-0508-419C-907D-F9222619009F}" type="datetimeFigureOut">
              <a:rPr lang="ko-KR" altLang="en-US" smtClean="0"/>
              <a:t>2017-09-25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3310F-385D-4D40-BBD8-127D844200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1602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1718E-0508-419C-907D-F9222619009F}" type="datetimeFigureOut">
              <a:rPr lang="ko-KR" altLang="en-US" smtClean="0"/>
              <a:t>2017-09-25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3310F-385D-4D40-BBD8-127D844200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5280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1718E-0508-419C-907D-F9222619009F}" type="datetimeFigureOut">
              <a:rPr lang="ko-KR" altLang="en-US" smtClean="0"/>
              <a:t>2017-09-25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3310F-385D-4D40-BBD8-127D844200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2149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1718E-0508-419C-907D-F9222619009F}" type="datetimeFigureOut">
              <a:rPr lang="ko-KR" altLang="en-US" smtClean="0"/>
              <a:t>2017-09-25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3310F-385D-4D40-BBD8-127D844200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2511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1718E-0508-419C-907D-F9222619009F}" type="datetimeFigureOut">
              <a:rPr lang="ko-KR" altLang="en-US" smtClean="0"/>
              <a:t>2017-09-25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3310F-385D-4D40-BBD8-127D844200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6887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1718E-0508-419C-907D-F9222619009F}" type="datetimeFigureOut">
              <a:rPr lang="ko-KR" altLang="en-US" smtClean="0"/>
              <a:t>2017-09-25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3310F-385D-4D40-BBD8-127D844200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3165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1718E-0508-419C-907D-F9222619009F}" type="datetimeFigureOut">
              <a:rPr lang="ko-KR" altLang="en-US" smtClean="0"/>
              <a:t>2017-09-25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3310F-385D-4D40-BBD8-127D844200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41167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B1718E-0508-419C-907D-F9222619009F}" type="datetimeFigureOut">
              <a:rPr lang="ko-KR" altLang="en-US" smtClean="0"/>
              <a:t>2017-09-25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73310F-385D-4D40-BBD8-127D844200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3016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okno1234@unist.ac.kr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okno1234@unist.ac.kr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52500" y="1066800"/>
            <a:ext cx="10134600" cy="5493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1. Unauthorized students (non-self-users) are prohibited to use it.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/>
              <a:t>2. If subscriber and actual-user is different, the use of the equipment may be limited.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/>
              <a:t>3. Don`t exceed the scheduled time up to </a:t>
            </a:r>
            <a:br>
              <a:rPr lang="en-US" altLang="ko-KR" dirty="0" smtClean="0"/>
            </a:br>
            <a:r>
              <a:rPr lang="en-US" altLang="ko-KR" dirty="0" smtClean="0"/>
              <a:t>   </a:t>
            </a:r>
            <a:r>
              <a:rPr lang="en-US" altLang="ko-KR" b="1" dirty="0" smtClean="0">
                <a:solidFill>
                  <a:srgbClr val="FF0000"/>
                </a:solidFill>
              </a:rPr>
              <a:t>1 PM to 8 PM on weekdays -&gt; 1 hour</a:t>
            </a: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rgbClr val="FF0000"/>
                </a:solidFill>
              </a:rPr>
              <a:t>   8 PM to 1 PM and weekend -&gt; unlimited</a:t>
            </a:r>
            <a:endParaRPr lang="en-US" altLang="ko-KR" b="1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/>
              <a:t>4. Equipment must use after booking your name.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/>
              <a:t>5. </a:t>
            </a:r>
            <a:r>
              <a:rPr lang="en-US" altLang="ko-KR" dirty="0"/>
              <a:t>Never turn-off ‘</a:t>
            </a:r>
            <a:r>
              <a:rPr lang="en-US" altLang="ko-KR" dirty="0" smtClean="0"/>
              <a:t>TeamViewer’.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/>
              <a:t>6. Never-ever turn-off ‘Topspin 3.5’ and NMR workstation.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/>
              <a:t>7. Don`t lean your body and attach the ladder to magnet when you replace sample.</a:t>
            </a:r>
            <a:br>
              <a:rPr lang="en-US" altLang="ko-KR" dirty="0" smtClean="0"/>
            </a:br>
            <a:r>
              <a:rPr lang="en-US" altLang="ko-KR" dirty="0" smtClean="0"/>
              <a:t>   (You pay attention because of behavior affecting Magnet)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/>
              <a:t>8. Your turn off the lab lights and lock up thoroughly after 6 PM and on weekends.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/>
              <a:t>9. If you have some problem, contact me(</a:t>
            </a:r>
            <a:r>
              <a:rPr lang="en-US" altLang="ko-KR" dirty="0" smtClean="0">
                <a:hlinkClick r:id="rId2"/>
              </a:rPr>
              <a:t>okno1234@unist.ac.kr</a:t>
            </a:r>
            <a:r>
              <a:rPr lang="en-US" altLang="ko-KR" dirty="0" smtClean="0"/>
              <a:t>, 010-9642-0403) under turn-on</a:t>
            </a:r>
            <a:br>
              <a:rPr lang="en-US" altLang="ko-KR" dirty="0" smtClean="0"/>
            </a:br>
            <a:r>
              <a:rPr lang="en-US" altLang="ko-KR" dirty="0" smtClean="0"/>
              <a:t>   ‘TeamViewer’ or Visit #102 B122(Office)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2209800" y="170934"/>
            <a:ext cx="755129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4000" b="1" dirty="0" smtClean="0"/>
              <a:t>Precautions on using FT-NMR</a:t>
            </a:r>
            <a:endParaRPr lang="en-US" altLang="ko-KR" sz="4000" b="1" dirty="0"/>
          </a:p>
        </p:txBody>
      </p:sp>
    </p:spTree>
    <p:extLst>
      <p:ext uri="{BB962C8B-B14F-4D97-AF65-F5344CB8AC3E}">
        <p14:creationId xmlns:p14="http://schemas.microsoft.com/office/powerpoint/2010/main" val="1227376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52500" y="1066800"/>
            <a:ext cx="11137900" cy="5493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1. </a:t>
            </a:r>
            <a:r>
              <a:rPr lang="ko-KR" altLang="en-US" dirty="0" smtClean="0"/>
              <a:t>장비담당자에게 </a:t>
            </a:r>
            <a:r>
              <a:rPr lang="en-US" altLang="ko-KR" dirty="0" smtClean="0"/>
              <a:t>Self-user </a:t>
            </a:r>
            <a:r>
              <a:rPr lang="ko-KR" altLang="en-US" dirty="0" smtClean="0"/>
              <a:t>권한을 받지 않은 학생은 사용을 금지한다</a:t>
            </a:r>
            <a:r>
              <a:rPr lang="en-US" altLang="ko-KR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/>
              <a:t>2. </a:t>
            </a:r>
            <a:r>
              <a:rPr lang="ko-KR" altLang="en-US" dirty="0" smtClean="0"/>
              <a:t>실제사용자의 아이디로 로그인하여 사용한다</a:t>
            </a:r>
            <a:r>
              <a:rPr lang="en-US" altLang="ko-KR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/>
              <a:t>3. </a:t>
            </a:r>
            <a:r>
              <a:rPr lang="ko-KR" altLang="en-US" dirty="0" smtClean="0"/>
              <a:t>장비예약시간을 초과하지 않는다</a:t>
            </a:r>
            <a:r>
              <a:rPr lang="en-US" altLang="ko-KR" dirty="0"/>
              <a:t>.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   </a:t>
            </a:r>
            <a:r>
              <a:rPr lang="en-US" altLang="ko-KR" b="1" dirty="0" smtClean="0">
                <a:solidFill>
                  <a:srgbClr val="FF0000"/>
                </a:solidFill>
              </a:rPr>
              <a:t>1 PM to 8 PM on weekdays -&gt; 1 hour</a:t>
            </a: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rgbClr val="FF0000"/>
                </a:solidFill>
              </a:rPr>
              <a:t>   8 PM to 1 PM and weekend -&gt; unlimited</a:t>
            </a:r>
            <a:endParaRPr lang="en-US" altLang="ko-KR" b="1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/>
              <a:t>4. </a:t>
            </a:r>
            <a:r>
              <a:rPr lang="ko-KR" altLang="en-US" dirty="0" smtClean="0"/>
              <a:t>장비는 반드시 본인이름으로 예약 후 사용한다</a:t>
            </a:r>
            <a:r>
              <a:rPr lang="en-US" altLang="ko-KR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/>
              <a:t>5. ‘TeamViewer’</a:t>
            </a:r>
            <a:r>
              <a:rPr lang="ko-KR" altLang="en-US" dirty="0" smtClean="0"/>
              <a:t>를 끄지 않는다</a:t>
            </a:r>
            <a:r>
              <a:rPr lang="en-US" altLang="ko-KR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/>
              <a:t>6. </a:t>
            </a:r>
            <a:r>
              <a:rPr lang="ko-KR" altLang="en-US" dirty="0" smtClean="0"/>
              <a:t>절대로</a:t>
            </a:r>
            <a:r>
              <a:rPr lang="en-US" altLang="ko-KR" dirty="0" smtClean="0"/>
              <a:t> turn-off ‘Topspin 3.5’</a:t>
            </a:r>
            <a:r>
              <a:rPr lang="ko-KR" altLang="en-US" dirty="0" smtClean="0"/>
              <a:t>와</a:t>
            </a:r>
            <a:r>
              <a:rPr lang="en-US" altLang="ko-KR" dirty="0" smtClean="0"/>
              <a:t> NMR workstation</a:t>
            </a:r>
            <a:r>
              <a:rPr lang="ko-KR" altLang="en-US" dirty="0" smtClean="0"/>
              <a:t>을 끄지 않는다</a:t>
            </a:r>
            <a:r>
              <a:rPr lang="en-US" altLang="ko-KR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/>
              <a:t>7. </a:t>
            </a:r>
            <a:r>
              <a:rPr lang="ko-KR" altLang="en-US" dirty="0" smtClean="0"/>
              <a:t>사다리나 신체의 일부를 </a:t>
            </a:r>
            <a:r>
              <a:rPr lang="en-US" altLang="ko-KR" dirty="0" smtClean="0"/>
              <a:t>Magnet</a:t>
            </a:r>
            <a:r>
              <a:rPr lang="ko-KR" altLang="en-US" dirty="0" smtClean="0"/>
              <a:t>에 붙이거나 몸을 기대지 않는다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en-US" altLang="ko-KR" dirty="0" smtClean="0"/>
              <a:t>   (Magnet quench</a:t>
            </a:r>
            <a:r>
              <a:rPr lang="ko-KR" altLang="en-US" dirty="0" smtClean="0"/>
              <a:t>를 일으킬 수 있음</a:t>
            </a:r>
            <a:r>
              <a:rPr lang="en-US" altLang="ko-KR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/>
              <a:t>8. </a:t>
            </a:r>
            <a:r>
              <a:rPr lang="ko-KR" altLang="en-US" dirty="0" smtClean="0"/>
              <a:t>저녁 </a:t>
            </a:r>
            <a:r>
              <a:rPr lang="en-US" altLang="ko-KR" dirty="0" smtClean="0"/>
              <a:t>6</a:t>
            </a:r>
            <a:r>
              <a:rPr lang="ko-KR" altLang="en-US" dirty="0" smtClean="0"/>
              <a:t>시 이후 및 주말에 사용하는 경우 실험실 소등 및 문단속을 철저히 관리한다</a:t>
            </a:r>
            <a:r>
              <a:rPr lang="en-US" altLang="ko-KR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/>
              <a:t>9. </a:t>
            </a:r>
            <a:r>
              <a:rPr lang="ko-KR" altLang="en-US" dirty="0" smtClean="0"/>
              <a:t>만약 사용시 문제가 있다면</a:t>
            </a:r>
            <a:r>
              <a:rPr lang="en-US" altLang="ko-KR" dirty="0" smtClean="0"/>
              <a:t>, ‘TeamViewer’</a:t>
            </a:r>
            <a:r>
              <a:rPr lang="ko-KR" altLang="en-US" dirty="0" smtClean="0"/>
              <a:t>를 켠 상태에서 한선필</a:t>
            </a:r>
            <a:r>
              <a:rPr lang="en-US" altLang="ko-KR" dirty="0" smtClean="0"/>
              <a:t>(</a:t>
            </a:r>
            <a:r>
              <a:rPr lang="en-US" altLang="ko-KR" dirty="0">
                <a:hlinkClick r:id="rId2"/>
              </a:rPr>
              <a:t>okno1234@unist.ac.kr</a:t>
            </a:r>
            <a:r>
              <a:rPr lang="en-US" altLang="ko-KR" dirty="0"/>
              <a:t>, 010-9642-0403</a:t>
            </a:r>
            <a:r>
              <a:rPr lang="en-US" altLang="ko-KR" dirty="0" smtClean="0"/>
              <a:t>)        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 </a:t>
            </a:r>
            <a:r>
              <a:rPr lang="en-US" altLang="ko-KR" dirty="0" smtClean="0"/>
              <a:t>  </a:t>
            </a:r>
            <a:r>
              <a:rPr lang="ko-KR" altLang="en-US" dirty="0" smtClean="0"/>
              <a:t>에게 연락하거나 </a:t>
            </a:r>
            <a:r>
              <a:rPr lang="en-US" altLang="ko-KR" dirty="0" smtClean="0"/>
              <a:t>or #102 B122(Office)</a:t>
            </a:r>
            <a:r>
              <a:rPr lang="ko-KR" altLang="en-US" dirty="0" smtClean="0"/>
              <a:t>로 방문한다</a:t>
            </a:r>
            <a:r>
              <a:rPr lang="en-US" altLang="ko-KR" dirty="0" smtClean="0"/>
              <a:t>.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2692400" y="170934"/>
            <a:ext cx="658385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4000" b="1" dirty="0" smtClean="0"/>
              <a:t>NMR </a:t>
            </a:r>
            <a:r>
              <a:rPr lang="ko-KR" altLang="en-US" sz="4000" b="1" dirty="0" smtClean="0"/>
              <a:t>장비 사용시 주의사항</a:t>
            </a:r>
            <a:endParaRPr lang="en-US" altLang="ko-KR" sz="4000" b="1" dirty="0"/>
          </a:p>
        </p:txBody>
      </p:sp>
    </p:spTree>
    <p:extLst>
      <p:ext uri="{BB962C8B-B14F-4D97-AF65-F5344CB8AC3E}">
        <p14:creationId xmlns:p14="http://schemas.microsoft.com/office/powerpoint/2010/main" val="1109499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8" descr="http://3.bp.blogspot.com/_5wBTR2kKTqA/SFLRx2mfduI/AAAAAAAAAVk/Qa3zqxw6U-0/s400/volume_shimming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31" t="21190" b="20020"/>
          <a:stretch/>
        </p:blipFill>
        <p:spPr bwMode="auto">
          <a:xfrm>
            <a:off x="7904827" y="683593"/>
            <a:ext cx="4219048" cy="2483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9454" r="29454" b="17344"/>
          <a:stretch/>
        </p:blipFill>
        <p:spPr>
          <a:xfrm>
            <a:off x="5898152" y="3955179"/>
            <a:ext cx="5951511" cy="2767099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93" b="13930"/>
          <a:stretch/>
        </p:blipFill>
        <p:spPr>
          <a:xfrm>
            <a:off x="5030282" y="3921401"/>
            <a:ext cx="1915536" cy="2764369"/>
          </a:xfrm>
          <a:prstGeom prst="rect">
            <a:avLst/>
          </a:prstGeom>
        </p:spPr>
      </p:pic>
      <p:sp>
        <p:nvSpPr>
          <p:cNvPr id="15" name="오른쪽 화살표 14"/>
          <p:cNvSpPr/>
          <p:nvPr/>
        </p:nvSpPr>
        <p:spPr>
          <a:xfrm rot="13822368">
            <a:off x="7648762" y="2795997"/>
            <a:ext cx="2246479" cy="304857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6000750" y="886657"/>
            <a:ext cx="234545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200" b="1" dirty="0" smtClean="0"/>
              <a:t>Terrible shimming</a:t>
            </a:r>
            <a:endParaRPr lang="ko-KR" altLang="en-US" sz="3200" b="1" dirty="0"/>
          </a:p>
        </p:txBody>
      </p:sp>
      <p:grpSp>
        <p:nvGrpSpPr>
          <p:cNvPr id="11" name="그룹 10"/>
          <p:cNvGrpSpPr/>
          <p:nvPr/>
        </p:nvGrpSpPr>
        <p:grpSpPr>
          <a:xfrm>
            <a:off x="244715" y="506189"/>
            <a:ext cx="4092826" cy="6388382"/>
            <a:chOff x="423166" y="-1046748"/>
            <a:chExt cx="4092826" cy="6388382"/>
          </a:xfrm>
        </p:grpSpPr>
        <p:grpSp>
          <p:nvGrpSpPr>
            <p:cNvPr id="9" name="그룹 8"/>
            <p:cNvGrpSpPr/>
            <p:nvPr/>
          </p:nvGrpSpPr>
          <p:grpSpPr>
            <a:xfrm>
              <a:off x="423166" y="-1046748"/>
              <a:ext cx="4092826" cy="6388382"/>
              <a:chOff x="51780" y="-1318913"/>
              <a:chExt cx="4092826" cy="6388382"/>
            </a:xfrm>
          </p:grpSpPr>
          <p:pic>
            <p:nvPicPr>
              <p:cNvPr id="1028" name="Picture 4" descr="dirty hands에 대한 이미지 검색결과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780" y="2151551"/>
                <a:ext cx="4092826" cy="273787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36" name="Picture 12" descr="301"/>
              <p:cNvPicPr>
                <a:picLocks noChangeAspect="1" noChangeArrowheads="1"/>
              </p:cNvPicPr>
              <p:nvPr/>
            </p:nvPicPr>
            <p:blipFill rotWithShape="1">
              <a:blip r:embed="rId6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9821" b="13196"/>
              <a:stretch/>
            </p:blipFill>
            <p:spPr bwMode="auto">
              <a:xfrm>
                <a:off x="460805" y="-1318913"/>
                <a:ext cx="1135865" cy="638838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38" name="Picture 14" descr="NMR spinner에 대한 이미지 검색결과"/>
              <p:cNvPicPr>
                <a:picLocks noChangeAspect="1" noChangeArrowheads="1"/>
              </p:cNvPicPr>
              <p:nvPr/>
            </p:nvPicPr>
            <p:blipFill>
              <a:blip r:embed="rId7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245757">
                <a:off x="1252683" y="451931"/>
                <a:ext cx="2200144" cy="220014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1" name="직사각형 20"/>
              <p:cNvSpPr/>
              <p:nvPr/>
            </p:nvSpPr>
            <p:spPr>
              <a:xfrm>
                <a:off x="495158" y="1041165"/>
                <a:ext cx="2341042" cy="1877979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  <a:prstDash val="dash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7" name="직사각형 6"/>
            <p:cNvSpPr/>
            <p:nvPr/>
          </p:nvSpPr>
          <p:spPr>
            <a:xfrm>
              <a:off x="876829" y="3750649"/>
              <a:ext cx="1082446" cy="1273266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6" name="오른쪽 화살표 25"/>
          <p:cNvSpPr/>
          <p:nvPr/>
        </p:nvSpPr>
        <p:spPr>
          <a:xfrm rot="21070390">
            <a:off x="1823497" y="5559405"/>
            <a:ext cx="2996917" cy="285475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오른쪽 화살표 26"/>
          <p:cNvSpPr/>
          <p:nvPr/>
        </p:nvSpPr>
        <p:spPr>
          <a:xfrm>
            <a:off x="7020389" y="5202854"/>
            <a:ext cx="512208" cy="285475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오른쪽 화살표 28"/>
          <p:cNvSpPr/>
          <p:nvPr/>
        </p:nvSpPr>
        <p:spPr>
          <a:xfrm rot="18856370">
            <a:off x="2985651" y="2228115"/>
            <a:ext cx="1186425" cy="282864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4095151" y="886657"/>
            <a:ext cx="1904688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3200" b="1" dirty="0" smtClean="0"/>
              <a:t>Spinning</a:t>
            </a:r>
          </a:p>
          <a:p>
            <a:pPr algn="ctr"/>
            <a:r>
              <a:rPr lang="en-US" altLang="ko-KR" sz="3200" b="1" dirty="0" smtClean="0"/>
              <a:t>problem</a:t>
            </a:r>
            <a:endParaRPr lang="ko-KR" altLang="en-US" b="1" dirty="0"/>
          </a:p>
        </p:txBody>
      </p:sp>
      <p:sp>
        <p:nvSpPr>
          <p:cNvPr id="16" name="직사각형 15"/>
          <p:cNvSpPr/>
          <p:nvPr/>
        </p:nvSpPr>
        <p:spPr>
          <a:xfrm>
            <a:off x="136392" y="104242"/>
            <a:ext cx="117132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b="1" dirty="0" smtClean="0">
                <a:solidFill>
                  <a:srgbClr val="FF0000"/>
                </a:solidFill>
              </a:rPr>
              <a:t>Never touch NMR spinner bottom &amp; sample tube bottom!</a:t>
            </a:r>
            <a:endParaRPr lang="ko-KR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4250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722</TotalTime>
  <Words>86</Words>
  <Application>Microsoft Office PowerPoint</Application>
  <PresentationFormat>와이드스크린</PresentationFormat>
  <Paragraphs>27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6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UNIST</dc:creator>
  <cp:lastModifiedBy>UNIST</cp:lastModifiedBy>
  <cp:revision>16</cp:revision>
  <cp:lastPrinted>2017-09-25T07:08:28Z</cp:lastPrinted>
  <dcterms:created xsi:type="dcterms:W3CDTF">2017-07-28T04:41:20Z</dcterms:created>
  <dcterms:modified xsi:type="dcterms:W3CDTF">2017-09-25T07:11:22Z</dcterms:modified>
</cp:coreProperties>
</file>